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
      <p:font typeface="Roboto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20" Type="http://schemas.openxmlformats.org/officeDocument/2006/relationships/slide" Target="slides/slide15.xml"/><Relationship Id="rId42" Type="http://schemas.openxmlformats.org/officeDocument/2006/relationships/font" Target="fonts/RobotoMono-italic.fntdata"/><Relationship Id="rId41" Type="http://schemas.openxmlformats.org/officeDocument/2006/relationships/font" Target="fonts/RobotoMon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Mon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f9c6e87f4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9f9c6e87f4_1_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fd797db1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fd797db1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090a23b2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090a23b2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Elaborate on these slides, IRL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b99ba0634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b99ba0634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Elaborate on these slides, IRL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b99ba063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b99ba063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Elaborate on these slides, IRL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beb08536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beb08536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b99ba063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b99ba063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b99ba063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1b99ba0634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b99ba063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b99ba063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b99ba063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b99ba063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score for issue at hand; example Recall Score </a:t>
            </a:r>
            <a:r>
              <a:rPr lang="en"/>
              <a:t>because</a:t>
            </a:r>
            <a:r>
              <a:rPr lang="en"/>
              <a:t> we want to know who will pay back! Highlight; </a:t>
            </a:r>
            <a:r>
              <a:rPr lang="en"/>
              <a:t>Elaborate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c2c6ae6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c2c6ae6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cc7f9033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cc7f9033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d141425e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d141425e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9fb18e0531_7_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g29fb18e0531_7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cc7f90336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cc7f9033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cc7f9033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cc7f9033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b99ba0634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PeerLoanKart is an NBFC (Non-Banking Financial Company) which facilitates peer to peer loan. It connects people who need money (borrowers) with people who have money (investors). As an investor, you would want to invest in people who showed a profile of having a high probability of paying you back</a:t>
            </a:r>
            <a:endParaRPr/>
          </a:p>
          <a:p>
            <a:pPr indent="0" lvl="0" marL="0" rtl="0" algn="l">
              <a:spcBef>
                <a:spcPts val="0"/>
              </a:spcBef>
              <a:spcAft>
                <a:spcPts val="0"/>
              </a:spcAft>
              <a:buNone/>
            </a:pPr>
            <a:r>
              <a:rPr lang="en"/>
              <a:t>Key issues - Ensure NPAs are lower – meaning PeerLoanKart wants to be very diligent in giving loans to borrower</a:t>
            </a:r>
            <a:endParaRPr/>
          </a:p>
          <a:p>
            <a:pPr indent="0" lvl="0" marL="0" rtl="0" algn="l">
              <a:spcBef>
                <a:spcPts val="0"/>
              </a:spcBef>
              <a:spcAft>
                <a:spcPts val="0"/>
              </a:spcAft>
              <a:buNone/>
            </a:pPr>
            <a:r>
              <a:t/>
            </a:r>
            <a:endParaRPr/>
          </a:p>
        </p:txBody>
      </p:sp>
      <p:sp>
        <p:nvSpPr>
          <p:cNvPr id="211" name="Google Shape;211;g31b99ba0634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90a23b2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credit.policy: 1 if the customer meets the credit underwriting criteria of PeerLoanKart, and 0 otherwise</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purpose: The purpose of the loan (takes values "credit_card", "debt_consolidation", "educational", "major_purchase", "small_business", and "all_other")</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int.rate: The interest rate of the loan, as a proportion (a rate of 11% would be stored as 0.11). Borrowers judged by PeerLoanKart to be more risky are assigned higher interest rates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installment: The monthly installments owed by the borrower if the loan is funded</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log.annual.inc: The natural log of the self-reported annual income of the borrower</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dti: The debt-to-income ratio of the borrower (amount of debt divided by annual income)</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fico: The FICO credit score of the borrower</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days.with.cr.line: The number of days the borrower has had a credit line</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revol.bal: The borrower's revolving balance (amount unpaid at the end of the credit card billing cycle)</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revol.util: The borrower's revolving line utilization rate (the amount of the credit line used relative to total credit available)</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inq.last.6mths: The borrower's number of inquiries by creditors in the last 6 months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delinq.2yrs: The number of times the borrower had been 30+ days past due on a payment in the past 2 years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pub.rec: The borrower's number of derogatory public records (bankruptcy filings, tax liens, or judgments)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not.fully.paid: This is the output field. Please note that 1 means borrower is not going to pay the loan completely</a:t>
            </a:r>
            <a:endParaRPr sz="1200">
              <a:solidFill>
                <a:schemeClr val="dk1"/>
              </a:solidFill>
              <a:highlight>
                <a:schemeClr val="lt1"/>
              </a:highlight>
            </a:endParaRPr>
          </a:p>
          <a:p>
            <a:pPr indent="0" lvl="0" marL="0" rtl="0" algn="r">
              <a:lnSpc>
                <a:spcPct val="115000"/>
              </a:lnSpc>
              <a:spcBef>
                <a:spcPts val="0"/>
              </a:spcBef>
              <a:spcAft>
                <a:spcPts val="0"/>
              </a:spcAft>
              <a:buNone/>
            </a:pPr>
            <a:r>
              <a:t/>
            </a:r>
            <a:endParaRPr/>
          </a:p>
          <a:p>
            <a:pPr indent="0" lvl="0" marL="0" rtl="0" algn="r">
              <a:lnSpc>
                <a:spcPct val="115000"/>
              </a:lnSpc>
              <a:spcBef>
                <a:spcPts val="0"/>
              </a:spcBef>
              <a:spcAft>
                <a:spcPts val="0"/>
              </a:spcAft>
              <a:buNone/>
            </a:pPr>
            <a:r>
              <a:t/>
            </a:r>
            <a:endParaRPr/>
          </a:p>
        </p:txBody>
      </p:sp>
      <p:sp>
        <p:nvSpPr>
          <p:cNvPr id="219" name="Google Shape;219;g2a090a23b22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0d8be838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50">
              <a:solidFill>
                <a:srgbClr val="E3E3E3"/>
              </a:solidFill>
              <a:highlight>
                <a:srgbClr val="383838"/>
              </a:highlight>
              <a:latin typeface="Roboto"/>
              <a:ea typeface="Roboto"/>
              <a:cs typeface="Roboto"/>
              <a:sym typeface="Roboto"/>
            </a:endParaRPr>
          </a:p>
          <a:p>
            <a:pPr indent="0" lvl="0" marL="0" rtl="0" algn="l">
              <a:lnSpc>
                <a:spcPct val="115000"/>
              </a:lnSpc>
              <a:spcBef>
                <a:spcPts val="0"/>
              </a:spcBef>
              <a:spcAft>
                <a:spcPts val="0"/>
              </a:spcAft>
              <a:buNone/>
            </a:pPr>
            <a:r>
              <a:rPr b="1" lang="en" sz="1050">
                <a:solidFill>
                  <a:srgbClr val="E3E3E3"/>
                </a:solidFill>
                <a:highlight>
                  <a:srgbClr val="383838"/>
                </a:highlight>
                <a:latin typeface="Roboto"/>
                <a:ea typeface="Roboto"/>
                <a:cs typeface="Roboto"/>
                <a:sym typeface="Roboto"/>
              </a:rPr>
              <a:t>purpose_all_other</a:t>
            </a:r>
            <a:endParaRPr b="1" sz="1050">
              <a:solidFill>
                <a:srgbClr val="E3E3E3"/>
              </a:solidFill>
              <a:highlight>
                <a:srgbClr val="383838"/>
              </a:highlight>
              <a:latin typeface="Roboto"/>
              <a:ea typeface="Roboto"/>
              <a:cs typeface="Roboto"/>
              <a:sym typeface="Roboto"/>
            </a:endParaRPr>
          </a:p>
          <a:p>
            <a:pPr indent="0" lvl="0" marL="0" rtl="0" algn="l">
              <a:lnSpc>
                <a:spcPct val="115000"/>
              </a:lnSpc>
              <a:spcBef>
                <a:spcPts val="0"/>
              </a:spcBef>
              <a:spcAft>
                <a:spcPts val="0"/>
              </a:spcAft>
              <a:buNone/>
            </a:pPr>
            <a:r>
              <a:rPr b="1" lang="en" sz="1050">
                <a:solidFill>
                  <a:srgbClr val="E3E3E3"/>
                </a:solidFill>
                <a:highlight>
                  <a:srgbClr val="383838"/>
                </a:highlight>
                <a:latin typeface="Roboto"/>
                <a:ea typeface="Roboto"/>
                <a:cs typeface="Roboto"/>
                <a:sym typeface="Roboto"/>
              </a:rPr>
              <a:t>purpose_credit_card</a:t>
            </a:r>
            <a:endParaRPr b="1" sz="1050">
              <a:solidFill>
                <a:srgbClr val="E3E3E3"/>
              </a:solidFill>
              <a:highlight>
                <a:srgbClr val="383838"/>
              </a:highlight>
              <a:latin typeface="Roboto"/>
              <a:ea typeface="Roboto"/>
              <a:cs typeface="Roboto"/>
              <a:sym typeface="Roboto"/>
            </a:endParaRPr>
          </a:p>
          <a:p>
            <a:pPr indent="0" lvl="0" marL="0" rtl="0" algn="l">
              <a:lnSpc>
                <a:spcPct val="115000"/>
              </a:lnSpc>
              <a:spcBef>
                <a:spcPts val="0"/>
              </a:spcBef>
              <a:spcAft>
                <a:spcPts val="0"/>
              </a:spcAft>
              <a:buNone/>
            </a:pPr>
            <a:r>
              <a:rPr b="1" lang="en" sz="1050">
                <a:solidFill>
                  <a:srgbClr val="E3E3E3"/>
                </a:solidFill>
                <a:highlight>
                  <a:srgbClr val="383838"/>
                </a:highlight>
                <a:latin typeface="Roboto"/>
                <a:ea typeface="Roboto"/>
                <a:cs typeface="Roboto"/>
                <a:sym typeface="Roboto"/>
              </a:rPr>
              <a:t>purpose_debt_consolidation</a:t>
            </a:r>
            <a:endParaRPr b="1" sz="1050">
              <a:solidFill>
                <a:srgbClr val="E3E3E3"/>
              </a:solidFill>
              <a:highlight>
                <a:srgbClr val="383838"/>
              </a:highlight>
              <a:latin typeface="Roboto"/>
              <a:ea typeface="Roboto"/>
              <a:cs typeface="Roboto"/>
              <a:sym typeface="Roboto"/>
            </a:endParaRPr>
          </a:p>
          <a:p>
            <a:pPr indent="0" lvl="0" marL="0" rtl="0" algn="l">
              <a:lnSpc>
                <a:spcPct val="115000"/>
              </a:lnSpc>
              <a:spcBef>
                <a:spcPts val="0"/>
              </a:spcBef>
              <a:spcAft>
                <a:spcPts val="0"/>
              </a:spcAft>
              <a:buNone/>
            </a:pPr>
            <a:r>
              <a:rPr b="1" lang="en" sz="1050">
                <a:solidFill>
                  <a:srgbClr val="E3E3E3"/>
                </a:solidFill>
                <a:highlight>
                  <a:srgbClr val="383838"/>
                </a:highlight>
                <a:latin typeface="Roboto"/>
                <a:ea typeface="Roboto"/>
                <a:cs typeface="Roboto"/>
                <a:sym typeface="Roboto"/>
              </a:rPr>
              <a:t>purpose_educational</a:t>
            </a:r>
            <a:endParaRPr b="1" sz="1050">
              <a:solidFill>
                <a:srgbClr val="E3E3E3"/>
              </a:solidFill>
              <a:highlight>
                <a:srgbClr val="383838"/>
              </a:highlight>
              <a:latin typeface="Roboto"/>
              <a:ea typeface="Roboto"/>
              <a:cs typeface="Roboto"/>
              <a:sym typeface="Roboto"/>
            </a:endParaRPr>
          </a:p>
          <a:p>
            <a:pPr indent="0" lvl="0" marL="0" rtl="0" algn="l">
              <a:lnSpc>
                <a:spcPct val="115000"/>
              </a:lnSpc>
              <a:spcBef>
                <a:spcPts val="0"/>
              </a:spcBef>
              <a:spcAft>
                <a:spcPts val="0"/>
              </a:spcAft>
              <a:buNone/>
            </a:pPr>
            <a:r>
              <a:rPr b="1" lang="en" sz="1050">
                <a:solidFill>
                  <a:srgbClr val="E3E3E3"/>
                </a:solidFill>
                <a:highlight>
                  <a:srgbClr val="383838"/>
                </a:highlight>
                <a:latin typeface="Roboto"/>
                <a:ea typeface="Roboto"/>
                <a:cs typeface="Roboto"/>
                <a:sym typeface="Roboto"/>
              </a:rPr>
              <a:t>purpose_home_improvement</a:t>
            </a:r>
            <a:endParaRPr b="1" sz="1050">
              <a:solidFill>
                <a:srgbClr val="E3E3E3"/>
              </a:solidFill>
              <a:highlight>
                <a:srgbClr val="383838"/>
              </a:highlight>
              <a:latin typeface="Roboto"/>
              <a:ea typeface="Roboto"/>
              <a:cs typeface="Roboto"/>
              <a:sym typeface="Roboto"/>
            </a:endParaRPr>
          </a:p>
          <a:p>
            <a:pPr indent="0" lvl="0" marL="0" rtl="0" algn="l">
              <a:lnSpc>
                <a:spcPct val="115000"/>
              </a:lnSpc>
              <a:spcBef>
                <a:spcPts val="0"/>
              </a:spcBef>
              <a:spcAft>
                <a:spcPts val="0"/>
              </a:spcAft>
              <a:buNone/>
            </a:pPr>
            <a:r>
              <a:rPr b="1" lang="en" sz="1050">
                <a:solidFill>
                  <a:srgbClr val="E3E3E3"/>
                </a:solidFill>
                <a:highlight>
                  <a:srgbClr val="383838"/>
                </a:highlight>
                <a:latin typeface="Roboto"/>
                <a:ea typeface="Roboto"/>
                <a:cs typeface="Roboto"/>
                <a:sym typeface="Roboto"/>
              </a:rPr>
              <a:t>purpose_major_purchase</a:t>
            </a:r>
            <a:endParaRPr b="1" sz="1050">
              <a:solidFill>
                <a:srgbClr val="E3E3E3"/>
              </a:solidFill>
              <a:highlight>
                <a:srgbClr val="383838"/>
              </a:highlight>
              <a:latin typeface="Roboto"/>
              <a:ea typeface="Roboto"/>
              <a:cs typeface="Roboto"/>
              <a:sym typeface="Roboto"/>
            </a:endParaRPr>
          </a:p>
          <a:p>
            <a:pPr indent="0" lvl="0" marL="0" rtl="0" algn="l">
              <a:lnSpc>
                <a:spcPct val="115000"/>
              </a:lnSpc>
              <a:spcBef>
                <a:spcPts val="0"/>
              </a:spcBef>
              <a:spcAft>
                <a:spcPts val="0"/>
              </a:spcAft>
              <a:buNone/>
            </a:pPr>
            <a:r>
              <a:rPr b="1" lang="en" sz="1050">
                <a:solidFill>
                  <a:srgbClr val="E3E3E3"/>
                </a:solidFill>
                <a:highlight>
                  <a:srgbClr val="383838"/>
                </a:highlight>
                <a:latin typeface="Roboto"/>
                <a:ea typeface="Roboto"/>
                <a:cs typeface="Roboto"/>
                <a:sym typeface="Roboto"/>
              </a:rPr>
              <a:t>purpose_small_business</a:t>
            </a:r>
            <a:endParaRPr b="1" sz="1050">
              <a:solidFill>
                <a:srgbClr val="E3E3E3"/>
              </a:solidFill>
              <a:highlight>
                <a:srgbClr val="383838"/>
              </a:highlight>
              <a:latin typeface="Roboto"/>
              <a:ea typeface="Roboto"/>
              <a:cs typeface="Roboto"/>
              <a:sym typeface="Roboto"/>
            </a:endParaRPr>
          </a:p>
          <a:p>
            <a:pPr indent="0" lvl="0" marL="0" rtl="0" algn="l">
              <a:spcBef>
                <a:spcPts val="0"/>
              </a:spcBef>
              <a:spcAft>
                <a:spcPts val="0"/>
              </a:spcAft>
              <a:buNone/>
            </a:pPr>
            <a:r>
              <a:t/>
            </a:r>
            <a:endParaRPr/>
          </a:p>
        </p:txBody>
      </p:sp>
      <p:sp>
        <p:nvSpPr>
          <p:cNvPr id="226" name="Google Shape;226;g2a0d8be8382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b99ba063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1b99ba0634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d141425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1d141425e5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dd2161b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1dd2161b3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8.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9.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30" name="Shape 130"/>
        <p:cNvGrpSpPr/>
        <p:nvPr/>
      </p:nvGrpSpPr>
      <p:grpSpPr>
        <a:xfrm>
          <a:off x="0" y="0"/>
          <a:ext cx="0" cy="0"/>
          <a:chOff x="0" y="0"/>
          <a:chExt cx="0" cy="0"/>
        </a:xfrm>
      </p:grpSpPr>
      <p:pic>
        <p:nvPicPr>
          <p:cNvPr descr="A picture containing game, holding, table, person&#10;&#10;Description automatically generated" id="131" name="Google Shape;131;p13"/>
          <p:cNvPicPr preferRelativeResize="0"/>
          <p:nvPr/>
        </p:nvPicPr>
        <p:blipFill rotWithShape="1">
          <a:blip r:embed="rId3">
            <a:alphaModFix/>
          </a:blip>
          <a:srcRect b="0" l="0" r="0" t="0"/>
          <a:stretch/>
        </p:blipFill>
        <p:spPr>
          <a:xfrm>
            <a:off x="0" y="0"/>
            <a:ext cx="9144002" cy="5143501"/>
          </a:xfrm>
          <a:prstGeom prst="rect">
            <a:avLst/>
          </a:prstGeom>
          <a:noFill/>
          <a:ln>
            <a:noFill/>
          </a:ln>
        </p:spPr>
      </p:pic>
      <p:sp>
        <p:nvSpPr>
          <p:cNvPr id="132" name="Google Shape;132;p13"/>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 name="Google Shape;133;p13"/>
          <p:cNvSpPr txBox="1"/>
          <p:nvPr>
            <p:ph idx="1" type="subTitle"/>
          </p:nvPr>
        </p:nvSpPr>
        <p:spPr>
          <a:xfrm>
            <a:off x="302342" y="2433256"/>
            <a:ext cx="6858000" cy="2547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1200"/>
              </a:spcBef>
              <a:spcAft>
                <a:spcPts val="0"/>
              </a:spcAft>
              <a:buClr>
                <a:schemeClr val="dk1"/>
              </a:buClr>
              <a:buSzPts val="1200"/>
              <a:buNone/>
              <a:defRPr sz="1200"/>
            </a:lvl6pPr>
            <a:lvl7pPr lvl="6" algn="ctr">
              <a:lnSpc>
                <a:spcPct val="90000"/>
              </a:lnSpc>
              <a:spcBef>
                <a:spcPts val="1200"/>
              </a:spcBef>
              <a:spcAft>
                <a:spcPts val="0"/>
              </a:spcAft>
              <a:buClr>
                <a:schemeClr val="dk1"/>
              </a:buClr>
              <a:buSzPts val="1200"/>
              <a:buNone/>
              <a:defRPr sz="1200"/>
            </a:lvl7pPr>
            <a:lvl8pPr lvl="7" algn="ctr">
              <a:lnSpc>
                <a:spcPct val="90000"/>
              </a:lnSpc>
              <a:spcBef>
                <a:spcPts val="1200"/>
              </a:spcBef>
              <a:spcAft>
                <a:spcPts val="0"/>
              </a:spcAft>
              <a:buClr>
                <a:schemeClr val="dk1"/>
              </a:buClr>
              <a:buSzPts val="1200"/>
              <a:buNone/>
              <a:defRPr sz="1200"/>
            </a:lvl8pPr>
            <a:lvl9pPr lvl="8" algn="ctr">
              <a:lnSpc>
                <a:spcPct val="90000"/>
              </a:lnSpc>
              <a:spcBef>
                <a:spcPts val="1200"/>
              </a:spcBef>
              <a:spcAft>
                <a:spcPts val="1200"/>
              </a:spcAft>
              <a:buClr>
                <a:schemeClr val="dk1"/>
              </a:buClr>
              <a:buSzPts val="1200"/>
              <a:buNone/>
              <a:defRPr sz="1200"/>
            </a:lvl9pPr>
          </a:lstStyle>
          <a:p/>
        </p:txBody>
      </p:sp>
      <p:sp>
        <p:nvSpPr>
          <p:cNvPr id="134" name="Google Shape;134;p13"/>
          <p:cNvSpPr txBox="1"/>
          <p:nvPr>
            <p:ph idx="10" type="dt"/>
          </p:nvPr>
        </p:nvSpPr>
        <p:spPr>
          <a:xfrm>
            <a:off x="628650" y="566322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3"/>
          <p:cNvSpPr txBox="1"/>
          <p:nvPr>
            <p:ph idx="11" type="ftr"/>
          </p:nvPr>
        </p:nvSpPr>
        <p:spPr>
          <a:xfrm>
            <a:off x="3028950" y="5663220"/>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3"/>
          <p:cNvSpPr txBox="1"/>
          <p:nvPr>
            <p:ph idx="12" type="sldNum"/>
          </p:nvPr>
        </p:nvSpPr>
        <p:spPr>
          <a:xfrm>
            <a:off x="6457950" y="5663220"/>
            <a:ext cx="2057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37" name="Google Shape;137;p13"/>
          <p:cNvSpPr txBox="1"/>
          <p:nvPr>
            <p:ph idx="2" type="body"/>
          </p:nvPr>
        </p:nvSpPr>
        <p:spPr>
          <a:xfrm>
            <a:off x="302342" y="3185531"/>
            <a:ext cx="4614900" cy="232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pic>
        <p:nvPicPr>
          <p:cNvPr id="138" name="Google Shape;138;p13"/>
          <p:cNvPicPr preferRelativeResize="0"/>
          <p:nvPr/>
        </p:nvPicPr>
        <p:blipFill rotWithShape="1">
          <a:blip r:embed="rId4">
            <a:alphaModFix/>
          </a:blip>
          <a:srcRect b="0" l="0" r="0" t="0"/>
          <a:stretch/>
        </p:blipFill>
        <p:spPr>
          <a:xfrm>
            <a:off x="8092500" y="4797937"/>
            <a:ext cx="693732" cy="132633"/>
          </a:xfrm>
          <a:prstGeom prst="rect">
            <a:avLst/>
          </a:prstGeom>
          <a:noFill/>
          <a:ln>
            <a:noFill/>
          </a:ln>
        </p:spPr>
      </p:pic>
      <p:pic>
        <p:nvPicPr>
          <p:cNvPr descr="Logo&#10;&#10;Description automatically generated" id="139" name="Google Shape;139;p13"/>
          <p:cNvPicPr preferRelativeResize="0"/>
          <p:nvPr/>
        </p:nvPicPr>
        <p:blipFill rotWithShape="1">
          <a:blip r:embed="rId5">
            <a:alphaModFix/>
          </a:blip>
          <a:srcRect b="0" l="0" r="0" t="0"/>
          <a:stretch/>
        </p:blipFill>
        <p:spPr>
          <a:xfrm>
            <a:off x="295866" y="4619029"/>
            <a:ext cx="962844" cy="34348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showMasterSp="0">
  <p:cSld name="Title Slide White">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descr="A picture containing game&#10;&#10;Description automatically generated" id="141" name="Google Shape;141;p14"/>
          <p:cNvPicPr preferRelativeResize="0"/>
          <p:nvPr/>
        </p:nvPicPr>
        <p:blipFill rotWithShape="1">
          <a:blip r:embed="rId3">
            <a:alphaModFix/>
          </a:blip>
          <a:srcRect b="0" l="0" r="0" t="0"/>
          <a:stretch/>
        </p:blipFill>
        <p:spPr>
          <a:xfrm>
            <a:off x="0" y="0"/>
            <a:ext cx="9143996" cy="5143499"/>
          </a:xfrm>
          <a:prstGeom prst="rect">
            <a:avLst/>
          </a:prstGeom>
          <a:noFill/>
          <a:ln>
            <a:noFill/>
          </a:ln>
        </p:spPr>
      </p:pic>
      <p:sp>
        <p:nvSpPr>
          <p:cNvPr id="142" name="Google Shape;142;p14"/>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4800"/>
              <a:buFont typeface="Arial"/>
              <a:buNone/>
              <a:defRPr b="1" i="0" sz="4800">
                <a:solidFill>
                  <a:schemeClr val="dk2"/>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4"/>
          <p:cNvSpPr txBox="1"/>
          <p:nvPr>
            <p:ph idx="1" type="subTitle"/>
          </p:nvPr>
        </p:nvSpPr>
        <p:spPr>
          <a:xfrm>
            <a:off x="302342" y="2433256"/>
            <a:ext cx="6858000" cy="2547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1200"/>
              </a:spcBef>
              <a:spcAft>
                <a:spcPts val="0"/>
              </a:spcAft>
              <a:buClr>
                <a:schemeClr val="dk1"/>
              </a:buClr>
              <a:buSzPts val="1200"/>
              <a:buNone/>
              <a:defRPr sz="1200"/>
            </a:lvl6pPr>
            <a:lvl7pPr lvl="6" algn="ctr">
              <a:lnSpc>
                <a:spcPct val="90000"/>
              </a:lnSpc>
              <a:spcBef>
                <a:spcPts val="1200"/>
              </a:spcBef>
              <a:spcAft>
                <a:spcPts val="0"/>
              </a:spcAft>
              <a:buClr>
                <a:schemeClr val="dk1"/>
              </a:buClr>
              <a:buSzPts val="1200"/>
              <a:buNone/>
              <a:defRPr sz="1200"/>
            </a:lvl7pPr>
            <a:lvl8pPr lvl="7" algn="ctr">
              <a:lnSpc>
                <a:spcPct val="90000"/>
              </a:lnSpc>
              <a:spcBef>
                <a:spcPts val="1200"/>
              </a:spcBef>
              <a:spcAft>
                <a:spcPts val="0"/>
              </a:spcAft>
              <a:buClr>
                <a:schemeClr val="dk1"/>
              </a:buClr>
              <a:buSzPts val="1200"/>
              <a:buNone/>
              <a:defRPr sz="1200"/>
            </a:lvl8pPr>
            <a:lvl9pPr lvl="8" algn="ctr">
              <a:lnSpc>
                <a:spcPct val="90000"/>
              </a:lnSpc>
              <a:spcBef>
                <a:spcPts val="1200"/>
              </a:spcBef>
              <a:spcAft>
                <a:spcPts val="1200"/>
              </a:spcAft>
              <a:buClr>
                <a:schemeClr val="dk1"/>
              </a:buClr>
              <a:buSzPts val="1200"/>
              <a:buNone/>
              <a:defRPr sz="1200"/>
            </a:lvl9pPr>
          </a:lstStyle>
          <a:p/>
        </p:txBody>
      </p:sp>
      <p:sp>
        <p:nvSpPr>
          <p:cNvPr id="144" name="Google Shape;144;p14"/>
          <p:cNvSpPr txBox="1"/>
          <p:nvPr>
            <p:ph idx="10" type="dt"/>
          </p:nvPr>
        </p:nvSpPr>
        <p:spPr>
          <a:xfrm>
            <a:off x="628650" y="566322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4"/>
          <p:cNvSpPr txBox="1"/>
          <p:nvPr>
            <p:ph idx="11" type="ftr"/>
          </p:nvPr>
        </p:nvSpPr>
        <p:spPr>
          <a:xfrm>
            <a:off x="3028950" y="5663220"/>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4"/>
          <p:cNvSpPr txBox="1"/>
          <p:nvPr>
            <p:ph idx="12" type="sldNum"/>
          </p:nvPr>
        </p:nvSpPr>
        <p:spPr>
          <a:xfrm>
            <a:off x="6457950" y="5663220"/>
            <a:ext cx="2057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7" name="Google Shape;147;p14"/>
          <p:cNvSpPr txBox="1"/>
          <p:nvPr>
            <p:ph idx="2" type="body"/>
          </p:nvPr>
        </p:nvSpPr>
        <p:spPr>
          <a:xfrm>
            <a:off x="302342" y="3185531"/>
            <a:ext cx="4614900" cy="232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indent="-317500" lvl="1" marL="914400" algn="l">
              <a:lnSpc>
                <a:spcPct val="100000"/>
              </a:lnSpc>
              <a:spcBef>
                <a:spcPts val="1400"/>
              </a:spcBef>
              <a:spcAft>
                <a:spcPts val="0"/>
              </a:spcAft>
              <a:buClr>
                <a:schemeClr val="dk2"/>
              </a:buClr>
              <a:buSzPts val="1400"/>
              <a:buChar char="○"/>
              <a:defRPr b="0" i="0">
                <a:solidFill>
                  <a:schemeClr val="dk2"/>
                </a:solidFill>
                <a:latin typeface="Arial"/>
                <a:ea typeface="Arial"/>
                <a:cs typeface="Arial"/>
                <a:sym typeface="Aria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pic>
        <p:nvPicPr>
          <p:cNvPr id="148" name="Google Shape;148;p14"/>
          <p:cNvPicPr preferRelativeResize="0"/>
          <p:nvPr/>
        </p:nvPicPr>
        <p:blipFill rotWithShape="1">
          <a:blip r:embed="rId4">
            <a:alphaModFix/>
          </a:blip>
          <a:srcRect b="0" l="0" r="0" t="0"/>
          <a:stretch/>
        </p:blipFill>
        <p:spPr>
          <a:xfrm>
            <a:off x="8092440" y="4800600"/>
            <a:ext cx="692658" cy="132102"/>
          </a:xfrm>
          <a:prstGeom prst="rect">
            <a:avLst/>
          </a:prstGeom>
          <a:noFill/>
          <a:ln>
            <a:noFill/>
          </a:ln>
        </p:spPr>
      </p:pic>
      <p:pic>
        <p:nvPicPr>
          <p:cNvPr id="149" name="Google Shape;149;p14"/>
          <p:cNvPicPr preferRelativeResize="0"/>
          <p:nvPr/>
        </p:nvPicPr>
        <p:blipFill rotWithShape="1">
          <a:blip r:embed="rId5">
            <a:alphaModFix/>
          </a:blip>
          <a:srcRect b="0" l="0" r="0" t="0"/>
          <a:stretch/>
        </p:blipFill>
        <p:spPr>
          <a:xfrm>
            <a:off x="295866" y="4616750"/>
            <a:ext cx="956120" cy="34269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15"/>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2" name="Google Shape;152;p15"/>
          <p:cNvSpPr txBox="1"/>
          <p:nvPr>
            <p:ph idx="1" type="subTitle"/>
          </p:nvPr>
        </p:nvSpPr>
        <p:spPr>
          <a:xfrm>
            <a:off x="302342" y="2433256"/>
            <a:ext cx="6858000" cy="2547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1200"/>
              </a:spcBef>
              <a:spcAft>
                <a:spcPts val="0"/>
              </a:spcAft>
              <a:buClr>
                <a:schemeClr val="dk1"/>
              </a:buClr>
              <a:buSzPts val="1200"/>
              <a:buNone/>
              <a:defRPr sz="1200"/>
            </a:lvl6pPr>
            <a:lvl7pPr lvl="6" algn="ctr">
              <a:lnSpc>
                <a:spcPct val="90000"/>
              </a:lnSpc>
              <a:spcBef>
                <a:spcPts val="1200"/>
              </a:spcBef>
              <a:spcAft>
                <a:spcPts val="0"/>
              </a:spcAft>
              <a:buClr>
                <a:schemeClr val="dk1"/>
              </a:buClr>
              <a:buSzPts val="1200"/>
              <a:buNone/>
              <a:defRPr sz="1200"/>
            </a:lvl7pPr>
            <a:lvl8pPr lvl="7" algn="ctr">
              <a:lnSpc>
                <a:spcPct val="90000"/>
              </a:lnSpc>
              <a:spcBef>
                <a:spcPts val="1200"/>
              </a:spcBef>
              <a:spcAft>
                <a:spcPts val="0"/>
              </a:spcAft>
              <a:buClr>
                <a:schemeClr val="dk1"/>
              </a:buClr>
              <a:buSzPts val="1200"/>
              <a:buNone/>
              <a:defRPr sz="1200"/>
            </a:lvl8pPr>
            <a:lvl9pPr lvl="8" algn="ctr">
              <a:lnSpc>
                <a:spcPct val="90000"/>
              </a:lnSpc>
              <a:spcBef>
                <a:spcPts val="1200"/>
              </a:spcBef>
              <a:spcAft>
                <a:spcPts val="1200"/>
              </a:spcAft>
              <a:buClr>
                <a:schemeClr val="dk1"/>
              </a:buClr>
              <a:buSzPts val="1200"/>
              <a:buNone/>
              <a:defRPr sz="1200"/>
            </a:lvl9pPr>
          </a:lstStyle>
          <a:p/>
        </p:txBody>
      </p:sp>
      <p:sp>
        <p:nvSpPr>
          <p:cNvPr id="153" name="Google Shape;153;p15"/>
          <p:cNvSpPr txBox="1"/>
          <p:nvPr>
            <p:ph idx="10" type="dt"/>
          </p:nvPr>
        </p:nvSpPr>
        <p:spPr>
          <a:xfrm>
            <a:off x="628650" y="566322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5"/>
          <p:cNvSpPr txBox="1"/>
          <p:nvPr>
            <p:ph idx="11" type="ftr"/>
          </p:nvPr>
        </p:nvSpPr>
        <p:spPr>
          <a:xfrm>
            <a:off x="3028950" y="5663220"/>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5"/>
          <p:cNvSpPr txBox="1"/>
          <p:nvPr>
            <p:ph idx="12" type="sldNum"/>
          </p:nvPr>
        </p:nvSpPr>
        <p:spPr>
          <a:xfrm>
            <a:off x="6457950" y="5663220"/>
            <a:ext cx="2057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56" name="Google Shape;156;p15"/>
          <p:cNvSpPr txBox="1"/>
          <p:nvPr>
            <p:ph idx="2" type="body"/>
          </p:nvPr>
        </p:nvSpPr>
        <p:spPr>
          <a:xfrm>
            <a:off x="302342" y="3185531"/>
            <a:ext cx="4614900" cy="232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pic>
        <p:nvPicPr>
          <p:cNvPr id="157" name="Google Shape;157;p15"/>
          <p:cNvPicPr preferRelativeResize="0"/>
          <p:nvPr/>
        </p:nvPicPr>
        <p:blipFill rotWithShape="1">
          <a:blip r:embed="rId3">
            <a:alphaModFix/>
          </a:blip>
          <a:srcRect b="0" l="0" r="0" t="0"/>
          <a:stretch/>
        </p:blipFill>
        <p:spPr>
          <a:xfrm>
            <a:off x="8092500" y="4797937"/>
            <a:ext cx="693732" cy="132633"/>
          </a:xfrm>
          <a:prstGeom prst="rect">
            <a:avLst/>
          </a:prstGeom>
          <a:noFill/>
          <a:ln>
            <a:noFill/>
          </a:ln>
        </p:spPr>
      </p:pic>
      <p:pic>
        <p:nvPicPr>
          <p:cNvPr descr="Logo&#10;&#10;Description automatically generated" id="158" name="Google Shape;158;p15"/>
          <p:cNvPicPr preferRelativeResize="0"/>
          <p:nvPr/>
        </p:nvPicPr>
        <p:blipFill rotWithShape="1">
          <a:blip r:embed="rId4">
            <a:alphaModFix/>
          </a:blip>
          <a:srcRect b="0" l="0" r="0" t="0"/>
          <a:stretch/>
        </p:blipFill>
        <p:spPr>
          <a:xfrm>
            <a:off x="295866" y="4619029"/>
            <a:ext cx="962844" cy="34348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9" name="Shape 159"/>
        <p:cNvGrpSpPr/>
        <p:nvPr/>
      </p:nvGrpSpPr>
      <p:grpSpPr>
        <a:xfrm>
          <a:off x="0" y="0"/>
          <a:ext cx="0" cy="0"/>
          <a:chOff x="0" y="0"/>
          <a:chExt cx="0" cy="0"/>
        </a:xfrm>
      </p:grpSpPr>
      <p:pic>
        <p:nvPicPr>
          <p:cNvPr descr="A picture containing meter, clock&#10;&#10;Description automatically generated" id="160" name="Google Shape;160;p16"/>
          <p:cNvPicPr preferRelativeResize="0"/>
          <p:nvPr/>
        </p:nvPicPr>
        <p:blipFill rotWithShape="1">
          <a:blip r:embed="rId2">
            <a:alphaModFix/>
          </a:blip>
          <a:srcRect b="0" l="0" r="0" t="0"/>
          <a:stretch/>
        </p:blipFill>
        <p:spPr>
          <a:xfrm>
            <a:off x="0" y="0"/>
            <a:ext cx="9143996" cy="5143499"/>
          </a:xfrm>
          <a:prstGeom prst="rect">
            <a:avLst/>
          </a:prstGeom>
          <a:noFill/>
          <a:ln>
            <a:noFill/>
          </a:ln>
        </p:spPr>
      </p:pic>
      <p:sp>
        <p:nvSpPr>
          <p:cNvPr id="161" name="Google Shape;161;p16"/>
          <p:cNvSpPr txBox="1"/>
          <p:nvPr>
            <p:ph type="title"/>
          </p:nvPr>
        </p:nvSpPr>
        <p:spPr>
          <a:xfrm>
            <a:off x="285750" y="645524"/>
            <a:ext cx="8572500" cy="37380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2" name="Google Shape;162;p16"/>
          <p:cNvSpPr txBox="1"/>
          <p:nvPr>
            <p:ph idx="1" type="body"/>
          </p:nvPr>
        </p:nvSpPr>
        <p:spPr>
          <a:xfrm>
            <a:off x="285750" y="1341245"/>
            <a:ext cx="8572500" cy="31299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accent2"/>
              </a:buClr>
              <a:buSzPts val="1400"/>
              <a:buChar char="●"/>
              <a:defRPr b="1" i="0">
                <a:solidFill>
                  <a:schemeClr val="accent2"/>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Char char="■"/>
              <a:defRPr b="0" i="0">
                <a:latin typeface="Arial"/>
                <a:ea typeface="Arial"/>
                <a:cs typeface="Arial"/>
                <a:sym typeface="Arial"/>
              </a:defRPr>
            </a:lvl3pPr>
            <a:lvl4pPr indent="-304800" lvl="3" marL="1828800" algn="l">
              <a:lnSpc>
                <a:spcPct val="100000"/>
              </a:lnSpc>
              <a:spcBef>
                <a:spcPts val="1400"/>
              </a:spcBef>
              <a:spcAft>
                <a:spcPts val="0"/>
              </a:spcAft>
              <a:buClr>
                <a:schemeClr val="dk1"/>
              </a:buClr>
              <a:buSzPts val="1200"/>
              <a:buChar char="●"/>
              <a:defRPr b="0" i="1">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Char char="○"/>
              <a:defRPr b="0" i="0">
                <a:latin typeface="Arial"/>
                <a:ea typeface="Arial"/>
                <a:cs typeface="Arial"/>
                <a:sym typeface="Arial"/>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63" name="Google Shape;163;p16"/>
          <p:cNvSpPr txBox="1"/>
          <p:nvPr>
            <p:ph idx="10" type="dt"/>
          </p:nvPr>
        </p:nvSpPr>
        <p:spPr>
          <a:xfrm>
            <a:off x="628650" y="556064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6"/>
          <p:cNvSpPr txBox="1"/>
          <p:nvPr>
            <p:ph idx="11" type="ftr"/>
          </p:nvPr>
        </p:nvSpPr>
        <p:spPr>
          <a:xfrm>
            <a:off x="3028950" y="5560640"/>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6"/>
          <p:cNvSpPr txBox="1"/>
          <p:nvPr>
            <p:ph idx="12" type="sldNum"/>
          </p:nvPr>
        </p:nvSpPr>
        <p:spPr>
          <a:xfrm>
            <a:off x="3543300" y="4767263"/>
            <a:ext cx="2057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A close up of a device&#10;&#10;Description automatically generated" id="167" name="Google Shape;167;p17"/>
          <p:cNvPicPr preferRelativeResize="0"/>
          <p:nvPr/>
        </p:nvPicPr>
        <p:blipFill rotWithShape="1">
          <a:blip r:embed="rId3">
            <a:alphaModFix/>
          </a:blip>
          <a:srcRect b="0" l="0" r="0" t="0"/>
          <a:stretch/>
        </p:blipFill>
        <p:spPr>
          <a:xfrm>
            <a:off x="-442495" y="-228600"/>
            <a:ext cx="9956806" cy="5600703"/>
          </a:xfrm>
          <a:prstGeom prst="rect">
            <a:avLst/>
          </a:prstGeom>
          <a:noFill/>
          <a:ln>
            <a:noFill/>
          </a:ln>
        </p:spPr>
      </p:pic>
      <p:sp>
        <p:nvSpPr>
          <p:cNvPr id="168" name="Google Shape;168;p17"/>
          <p:cNvSpPr txBox="1"/>
          <p:nvPr>
            <p:ph type="title"/>
          </p:nvPr>
        </p:nvSpPr>
        <p:spPr>
          <a:xfrm>
            <a:off x="2988942" y="1059098"/>
            <a:ext cx="3117300" cy="2216100"/>
          </a:xfrm>
          <a:prstGeom prst="rect">
            <a:avLst/>
          </a:prstGeom>
          <a:noFill/>
          <a:ln>
            <a:noFill/>
          </a:ln>
        </p:spPr>
        <p:txBody>
          <a:bodyPr anchorCtr="0" anchor="ctr" bIns="0" lIns="0" spcFirstLastPara="1" rIns="0" wrap="square" tIns="0">
            <a:spAutoFit/>
          </a:bodyPr>
          <a:lstStyle>
            <a:lvl1pPr lvl="0" algn="ctr">
              <a:lnSpc>
                <a:spcPct val="75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17"/>
          <p:cNvSpPr txBox="1"/>
          <p:nvPr>
            <p:ph idx="1" type="body"/>
          </p:nvPr>
        </p:nvSpPr>
        <p:spPr>
          <a:xfrm>
            <a:off x="3369939" y="3380507"/>
            <a:ext cx="2472900" cy="596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228600" lvl="1" marL="914400" algn="l">
              <a:lnSpc>
                <a:spcPct val="100000"/>
              </a:lnSpc>
              <a:spcBef>
                <a:spcPts val="1400"/>
              </a:spcBef>
              <a:spcAft>
                <a:spcPts val="0"/>
              </a:spcAft>
              <a:buClr>
                <a:srgbClr val="909091"/>
              </a:buClr>
              <a:buSzPts val="1500"/>
              <a:buNone/>
              <a:defRPr sz="1500">
                <a:solidFill>
                  <a:srgbClr val="909091"/>
                </a:solidFill>
              </a:defRPr>
            </a:lvl2pPr>
            <a:lvl3pPr indent="-228600" lvl="2" marL="1371600" algn="l">
              <a:lnSpc>
                <a:spcPct val="100000"/>
              </a:lnSpc>
              <a:spcBef>
                <a:spcPts val="1400"/>
              </a:spcBef>
              <a:spcAft>
                <a:spcPts val="0"/>
              </a:spcAft>
              <a:buClr>
                <a:srgbClr val="909091"/>
              </a:buClr>
              <a:buSzPts val="1400"/>
              <a:buNone/>
              <a:defRPr sz="1400">
                <a:solidFill>
                  <a:srgbClr val="909091"/>
                </a:solidFill>
              </a:defRPr>
            </a:lvl3pPr>
            <a:lvl4pPr indent="-228600" lvl="3" marL="1828800" algn="l">
              <a:lnSpc>
                <a:spcPct val="100000"/>
              </a:lnSpc>
              <a:spcBef>
                <a:spcPts val="1400"/>
              </a:spcBef>
              <a:spcAft>
                <a:spcPts val="0"/>
              </a:spcAft>
              <a:buClr>
                <a:srgbClr val="909091"/>
              </a:buClr>
              <a:buSzPts val="1200"/>
              <a:buNone/>
              <a:defRPr sz="1200">
                <a:solidFill>
                  <a:srgbClr val="909091"/>
                </a:solidFill>
              </a:defRPr>
            </a:lvl4pPr>
            <a:lvl5pPr indent="-228600" lvl="4" marL="2286000" algn="l">
              <a:lnSpc>
                <a:spcPct val="100000"/>
              </a:lnSpc>
              <a:spcBef>
                <a:spcPts val="1400"/>
              </a:spcBef>
              <a:spcAft>
                <a:spcPts val="0"/>
              </a:spcAft>
              <a:buClr>
                <a:srgbClr val="909091"/>
              </a:buClr>
              <a:buSzPts val="1200"/>
              <a:buNone/>
              <a:defRPr sz="1200">
                <a:solidFill>
                  <a:srgbClr val="909091"/>
                </a:solidFill>
              </a:defRPr>
            </a:lvl5pPr>
            <a:lvl6pPr indent="-228600" lvl="5" marL="2743200" algn="l">
              <a:lnSpc>
                <a:spcPct val="90000"/>
              </a:lnSpc>
              <a:spcBef>
                <a:spcPts val="400"/>
              </a:spcBef>
              <a:spcAft>
                <a:spcPts val="0"/>
              </a:spcAft>
              <a:buClr>
                <a:srgbClr val="909091"/>
              </a:buClr>
              <a:buSzPts val="1200"/>
              <a:buNone/>
              <a:defRPr sz="1200">
                <a:solidFill>
                  <a:srgbClr val="909091"/>
                </a:solidFill>
              </a:defRPr>
            </a:lvl6pPr>
            <a:lvl7pPr indent="-228600" lvl="6" marL="3200400" algn="l">
              <a:lnSpc>
                <a:spcPct val="90000"/>
              </a:lnSpc>
              <a:spcBef>
                <a:spcPts val="400"/>
              </a:spcBef>
              <a:spcAft>
                <a:spcPts val="0"/>
              </a:spcAft>
              <a:buClr>
                <a:srgbClr val="909091"/>
              </a:buClr>
              <a:buSzPts val="1200"/>
              <a:buNone/>
              <a:defRPr sz="1200">
                <a:solidFill>
                  <a:srgbClr val="909091"/>
                </a:solidFill>
              </a:defRPr>
            </a:lvl7pPr>
            <a:lvl8pPr indent="-228600" lvl="7" marL="3657600" algn="l">
              <a:lnSpc>
                <a:spcPct val="90000"/>
              </a:lnSpc>
              <a:spcBef>
                <a:spcPts val="400"/>
              </a:spcBef>
              <a:spcAft>
                <a:spcPts val="0"/>
              </a:spcAft>
              <a:buClr>
                <a:srgbClr val="909091"/>
              </a:buClr>
              <a:buSzPts val="1200"/>
              <a:buNone/>
              <a:defRPr sz="1200">
                <a:solidFill>
                  <a:srgbClr val="909091"/>
                </a:solidFill>
              </a:defRPr>
            </a:lvl8pPr>
            <a:lvl9pPr indent="-228600" lvl="8" marL="4114800" algn="l">
              <a:lnSpc>
                <a:spcPct val="90000"/>
              </a:lnSpc>
              <a:spcBef>
                <a:spcPts val="400"/>
              </a:spcBef>
              <a:spcAft>
                <a:spcPts val="0"/>
              </a:spcAft>
              <a:buClr>
                <a:srgbClr val="909091"/>
              </a:buClr>
              <a:buSzPts val="1200"/>
              <a:buNone/>
              <a:defRPr sz="1200">
                <a:solidFill>
                  <a:srgbClr val="909091"/>
                </a:solidFill>
              </a:defRPr>
            </a:lvl9pPr>
          </a:lstStyle>
          <a:p/>
        </p:txBody>
      </p:sp>
      <p:sp>
        <p:nvSpPr>
          <p:cNvPr id="170" name="Google Shape;170;p17"/>
          <p:cNvSpPr txBox="1"/>
          <p:nvPr>
            <p:ph idx="10" type="dt"/>
          </p:nvPr>
        </p:nvSpPr>
        <p:spPr>
          <a:xfrm>
            <a:off x="628650" y="5560640"/>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 name="Google Shape;171;p17"/>
          <p:cNvSpPr txBox="1"/>
          <p:nvPr>
            <p:ph idx="11" type="ftr"/>
          </p:nvPr>
        </p:nvSpPr>
        <p:spPr>
          <a:xfrm>
            <a:off x="3028950" y="5560640"/>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17"/>
          <p:cNvSpPr txBox="1"/>
          <p:nvPr>
            <p:ph idx="12" type="sldNum"/>
          </p:nvPr>
        </p:nvSpPr>
        <p:spPr>
          <a:xfrm>
            <a:off x="354330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1" i="0" sz="9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1" i="0" sz="9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1" i="0" sz="9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1" i="0" sz="9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1" i="0" sz="9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1" i="0" sz="9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1" i="0" sz="9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1" i="0" sz="9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1"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showMasterSp="0">
  <p:cSld name="Title Slide Photo">
    <p:bg>
      <p:bgPr>
        <a:solidFill>
          <a:srgbClr val="EDEEEF"/>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6104726" y="482321"/>
            <a:ext cx="3340500" cy="3411300"/>
          </a:xfrm>
          <a:prstGeom prst="ellipse">
            <a:avLst/>
          </a:prstGeom>
          <a:solidFill>
            <a:srgbClr val="C7CACD"/>
          </a:solidFill>
          <a:ln>
            <a:noFill/>
          </a:ln>
        </p:spPr>
      </p:sp>
      <p:sp>
        <p:nvSpPr>
          <p:cNvPr id="175" name="Google Shape;175;p18"/>
          <p:cNvSpPr txBox="1"/>
          <p:nvPr>
            <p:ph type="ctrTitle"/>
          </p:nvPr>
        </p:nvSpPr>
        <p:spPr>
          <a:xfrm>
            <a:off x="302342" y="548687"/>
            <a:ext cx="58023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4800"/>
              <a:buFont typeface="Arial"/>
              <a:buNone/>
              <a:defRPr b="1" i="0" sz="4800">
                <a:solidFill>
                  <a:schemeClr val="dk2"/>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6" name="Google Shape;176;p18"/>
          <p:cNvSpPr txBox="1"/>
          <p:nvPr>
            <p:ph idx="1" type="subTitle"/>
          </p:nvPr>
        </p:nvSpPr>
        <p:spPr>
          <a:xfrm>
            <a:off x="302342" y="2433256"/>
            <a:ext cx="5812800" cy="2547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1200"/>
              </a:spcBef>
              <a:spcAft>
                <a:spcPts val="0"/>
              </a:spcAft>
              <a:buClr>
                <a:schemeClr val="dk1"/>
              </a:buClr>
              <a:buSzPts val="1200"/>
              <a:buNone/>
              <a:defRPr sz="1200"/>
            </a:lvl6pPr>
            <a:lvl7pPr lvl="6" algn="ctr">
              <a:lnSpc>
                <a:spcPct val="90000"/>
              </a:lnSpc>
              <a:spcBef>
                <a:spcPts val="1200"/>
              </a:spcBef>
              <a:spcAft>
                <a:spcPts val="0"/>
              </a:spcAft>
              <a:buClr>
                <a:schemeClr val="dk1"/>
              </a:buClr>
              <a:buSzPts val="1200"/>
              <a:buNone/>
              <a:defRPr sz="1200"/>
            </a:lvl7pPr>
            <a:lvl8pPr lvl="7" algn="ctr">
              <a:lnSpc>
                <a:spcPct val="90000"/>
              </a:lnSpc>
              <a:spcBef>
                <a:spcPts val="1200"/>
              </a:spcBef>
              <a:spcAft>
                <a:spcPts val="0"/>
              </a:spcAft>
              <a:buClr>
                <a:schemeClr val="dk1"/>
              </a:buClr>
              <a:buSzPts val="1200"/>
              <a:buNone/>
              <a:defRPr sz="1200"/>
            </a:lvl8pPr>
            <a:lvl9pPr lvl="8" algn="ctr">
              <a:lnSpc>
                <a:spcPct val="90000"/>
              </a:lnSpc>
              <a:spcBef>
                <a:spcPts val="1200"/>
              </a:spcBef>
              <a:spcAft>
                <a:spcPts val="1200"/>
              </a:spcAft>
              <a:buClr>
                <a:schemeClr val="dk1"/>
              </a:buClr>
              <a:buSzPts val="1200"/>
              <a:buNone/>
              <a:defRPr sz="1200"/>
            </a:lvl9pPr>
          </a:lstStyle>
          <a:p/>
        </p:txBody>
      </p:sp>
      <p:sp>
        <p:nvSpPr>
          <p:cNvPr id="177" name="Google Shape;177;p18"/>
          <p:cNvSpPr txBox="1"/>
          <p:nvPr>
            <p:ph idx="10" type="dt"/>
          </p:nvPr>
        </p:nvSpPr>
        <p:spPr>
          <a:xfrm>
            <a:off x="628650" y="5663220"/>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18"/>
          <p:cNvSpPr txBox="1"/>
          <p:nvPr>
            <p:ph idx="11" type="ftr"/>
          </p:nvPr>
        </p:nvSpPr>
        <p:spPr>
          <a:xfrm>
            <a:off x="3028950" y="5663220"/>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18"/>
          <p:cNvSpPr txBox="1"/>
          <p:nvPr>
            <p:ph idx="12" type="sldNum"/>
          </p:nvPr>
        </p:nvSpPr>
        <p:spPr>
          <a:xfrm>
            <a:off x="6457950" y="5663220"/>
            <a:ext cx="2057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80" name="Google Shape;180;p18"/>
          <p:cNvSpPr txBox="1"/>
          <p:nvPr>
            <p:ph idx="3" type="body"/>
          </p:nvPr>
        </p:nvSpPr>
        <p:spPr>
          <a:xfrm>
            <a:off x="302342" y="3185531"/>
            <a:ext cx="4614900" cy="232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indent="-317500" lvl="1" marL="914400" algn="l">
              <a:lnSpc>
                <a:spcPct val="100000"/>
              </a:lnSpc>
              <a:spcBef>
                <a:spcPts val="1400"/>
              </a:spcBef>
              <a:spcAft>
                <a:spcPts val="0"/>
              </a:spcAft>
              <a:buClr>
                <a:schemeClr val="dk2"/>
              </a:buClr>
              <a:buSzPts val="1400"/>
              <a:buChar char="○"/>
              <a:defRPr>
                <a:solidFill>
                  <a:schemeClr val="dk2"/>
                </a:solidFil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pic>
        <p:nvPicPr>
          <p:cNvPr id="181" name="Google Shape;181;p18"/>
          <p:cNvPicPr preferRelativeResize="0"/>
          <p:nvPr/>
        </p:nvPicPr>
        <p:blipFill rotWithShape="1">
          <a:blip r:embed="rId2">
            <a:alphaModFix/>
          </a:blip>
          <a:srcRect b="0" l="0" r="0" t="0"/>
          <a:stretch/>
        </p:blipFill>
        <p:spPr>
          <a:xfrm>
            <a:off x="8092440" y="4800600"/>
            <a:ext cx="692658" cy="132102"/>
          </a:xfrm>
          <a:prstGeom prst="rect">
            <a:avLst/>
          </a:prstGeom>
          <a:noFill/>
          <a:ln>
            <a:noFill/>
          </a:ln>
        </p:spPr>
      </p:pic>
      <p:pic>
        <p:nvPicPr>
          <p:cNvPr id="182" name="Google Shape;182;p18"/>
          <p:cNvPicPr preferRelativeResize="0"/>
          <p:nvPr/>
        </p:nvPicPr>
        <p:blipFill rotWithShape="1">
          <a:blip r:embed="rId3">
            <a:alphaModFix/>
          </a:blip>
          <a:srcRect b="0" l="0" r="0" t="0"/>
          <a:stretch/>
        </p:blipFill>
        <p:spPr>
          <a:xfrm>
            <a:off x="295866" y="4616750"/>
            <a:ext cx="956120" cy="3426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15.png"/><Relationship Id="rId5" Type="http://schemas.openxmlformats.org/officeDocument/2006/relationships/image" Target="../media/image13.jp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4.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19"/>
          <p:cNvSpPr txBox="1"/>
          <p:nvPr>
            <p:ph type="ctrTitle"/>
          </p:nvPr>
        </p:nvSpPr>
        <p:spPr>
          <a:xfrm>
            <a:off x="1607250" y="1502875"/>
            <a:ext cx="5929500" cy="1535100"/>
          </a:xfrm>
          <a:prstGeom prst="rect">
            <a:avLst/>
          </a:prstGeom>
          <a:noFill/>
          <a:ln>
            <a:noFill/>
          </a:ln>
        </p:spPr>
        <p:txBody>
          <a:bodyPr anchorCtr="0" anchor="b" bIns="0" lIns="0" spcFirstLastPara="1" rIns="0" wrap="square" tIns="0">
            <a:noAutofit/>
          </a:bodyPr>
          <a:lstStyle/>
          <a:p>
            <a:pPr indent="0" lvl="0" marL="0" rtl="0" algn="ctr">
              <a:lnSpc>
                <a:spcPct val="80000"/>
              </a:lnSpc>
              <a:spcBef>
                <a:spcPts val="0"/>
              </a:spcBef>
              <a:spcAft>
                <a:spcPts val="0"/>
              </a:spcAft>
              <a:buClr>
                <a:schemeClr val="lt1"/>
              </a:buClr>
              <a:buSzPts val="4800"/>
              <a:buFont typeface="Arial"/>
              <a:buNone/>
            </a:pPr>
            <a:r>
              <a:rPr i="1" lang="en" sz="3600">
                <a:solidFill>
                  <a:schemeClr val="dk1"/>
                </a:solidFill>
                <a:latin typeface="Lato"/>
                <a:ea typeface="Lato"/>
                <a:cs typeface="Lato"/>
                <a:sym typeface="Lato"/>
              </a:rPr>
              <a:t>Predicting Trust and Preventing Losses with Analytics</a:t>
            </a:r>
            <a:endParaRPr i="1" sz="3600">
              <a:solidFill>
                <a:schemeClr val="dk1"/>
              </a:solidFill>
              <a:latin typeface="Lato"/>
              <a:ea typeface="Lato"/>
              <a:cs typeface="Lato"/>
              <a:sym typeface="Lato"/>
            </a:endParaRPr>
          </a:p>
        </p:txBody>
      </p:sp>
      <p:sp>
        <p:nvSpPr>
          <p:cNvPr id="188" name="Google Shape;188;p19"/>
          <p:cNvSpPr txBox="1"/>
          <p:nvPr>
            <p:ph idx="2" type="body"/>
          </p:nvPr>
        </p:nvSpPr>
        <p:spPr>
          <a:xfrm>
            <a:off x="5679217" y="4360406"/>
            <a:ext cx="4614900" cy="232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1200"/>
              </a:spcAft>
              <a:buClr>
                <a:schemeClr val="lt1"/>
              </a:buClr>
              <a:buSzPts val="1300"/>
              <a:buNone/>
            </a:pPr>
            <a:r>
              <a:rPr lang="en"/>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4" name="Shape 254"/>
        <p:cNvGrpSpPr/>
        <p:nvPr/>
      </p:nvGrpSpPr>
      <p:grpSpPr>
        <a:xfrm>
          <a:off x="0" y="0"/>
          <a:ext cx="0" cy="0"/>
          <a:chOff x="0" y="0"/>
          <a:chExt cx="0" cy="0"/>
        </a:xfrm>
      </p:grpSpPr>
      <p:sp>
        <p:nvSpPr>
          <p:cNvPr id="255" name="Google Shape;255;p28"/>
          <p:cNvSpPr txBox="1"/>
          <p:nvPr>
            <p:ph type="title"/>
          </p:nvPr>
        </p:nvSpPr>
        <p:spPr>
          <a:xfrm>
            <a:off x="285750" y="396224"/>
            <a:ext cx="8572500" cy="4986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rPr lang="en" sz="3600">
                <a:solidFill>
                  <a:srgbClr val="0944A1"/>
                </a:solidFill>
              </a:rPr>
              <a:t>Our Approaches</a:t>
            </a:r>
            <a:endParaRPr sz="3600">
              <a:solidFill>
                <a:srgbClr val="0944A1"/>
              </a:solidFill>
            </a:endParaRPr>
          </a:p>
        </p:txBody>
      </p:sp>
      <p:sp>
        <p:nvSpPr>
          <p:cNvPr id="256" name="Google Shape;256;p28"/>
          <p:cNvSpPr txBox="1"/>
          <p:nvPr>
            <p:ph idx="4294967295" type="subTitle"/>
          </p:nvPr>
        </p:nvSpPr>
        <p:spPr>
          <a:xfrm>
            <a:off x="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700">
                <a:solidFill>
                  <a:srgbClr val="0944A1"/>
                </a:solidFill>
                <a:latin typeface="Arial"/>
                <a:ea typeface="Arial"/>
                <a:cs typeface="Arial"/>
                <a:sym typeface="Arial"/>
              </a:rPr>
              <a:t>XGBoost Classifier</a:t>
            </a:r>
            <a:endParaRPr sz="1700">
              <a:solidFill>
                <a:srgbClr val="0944A1"/>
              </a:solidFill>
            </a:endParaRPr>
          </a:p>
        </p:txBody>
      </p:sp>
      <p:sp>
        <p:nvSpPr>
          <p:cNvPr id="257" name="Google Shape;257;p28"/>
          <p:cNvSpPr txBox="1"/>
          <p:nvPr>
            <p:ph idx="4294967295" type="subTitle"/>
          </p:nvPr>
        </p:nvSpPr>
        <p:spPr>
          <a:xfrm>
            <a:off x="308970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700">
                <a:solidFill>
                  <a:srgbClr val="0944A1"/>
                </a:solidFill>
                <a:latin typeface="Arial"/>
                <a:ea typeface="Arial"/>
                <a:cs typeface="Arial"/>
                <a:sym typeface="Arial"/>
              </a:rPr>
              <a:t>Support Vector Machines</a:t>
            </a:r>
            <a:endParaRPr sz="1700">
              <a:solidFill>
                <a:srgbClr val="0944A1"/>
              </a:solidFill>
              <a:latin typeface="Arial"/>
              <a:ea typeface="Arial"/>
              <a:cs typeface="Arial"/>
              <a:sym typeface="Arial"/>
            </a:endParaRPr>
          </a:p>
        </p:txBody>
      </p:sp>
      <p:sp>
        <p:nvSpPr>
          <p:cNvPr id="258" name="Google Shape;258;p28"/>
          <p:cNvSpPr txBox="1"/>
          <p:nvPr>
            <p:ph idx="4294967295" type="subTitle"/>
          </p:nvPr>
        </p:nvSpPr>
        <p:spPr>
          <a:xfrm>
            <a:off x="5938275" y="1178900"/>
            <a:ext cx="2964600" cy="4011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700">
                <a:solidFill>
                  <a:srgbClr val="0944A1"/>
                </a:solidFill>
              </a:rPr>
              <a:t>Logistic Regression</a:t>
            </a:r>
            <a:endParaRPr sz="1700">
              <a:solidFill>
                <a:srgbClr val="0944A1"/>
              </a:solidFill>
            </a:endParaRPr>
          </a:p>
        </p:txBody>
      </p:sp>
      <p:pic>
        <p:nvPicPr>
          <p:cNvPr id="259" name="Google Shape;259;p28"/>
          <p:cNvPicPr preferRelativeResize="0"/>
          <p:nvPr/>
        </p:nvPicPr>
        <p:blipFill>
          <a:blip r:embed="rId3">
            <a:alphaModFix/>
          </a:blip>
          <a:stretch>
            <a:fillRect/>
          </a:stretch>
        </p:blipFill>
        <p:spPr>
          <a:xfrm>
            <a:off x="139575" y="1840327"/>
            <a:ext cx="2810551" cy="1710500"/>
          </a:xfrm>
          <a:prstGeom prst="rect">
            <a:avLst/>
          </a:prstGeom>
          <a:noFill/>
          <a:ln>
            <a:noFill/>
          </a:ln>
        </p:spPr>
      </p:pic>
      <p:pic>
        <p:nvPicPr>
          <p:cNvPr id="260" name="Google Shape;260;p28"/>
          <p:cNvPicPr preferRelativeResize="0"/>
          <p:nvPr/>
        </p:nvPicPr>
        <p:blipFill rotWithShape="1">
          <a:blip r:embed="rId4">
            <a:alphaModFix/>
          </a:blip>
          <a:srcRect b="0" l="3157" r="0" t="4278"/>
          <a:stretch/>
        </p:blipFill>
        <p:spPr>
          <a:xfrm>
            <a:off x="3304750" y="1840325"/>
            <a:ext cx="2520024" cy="1710500"/>
          </a:xfrm>
          <a:prstGeom prst="rect">
            <a:avLst/>
          </a:prstGeom>
          <a:noFill/>
          <a:ln>
            <a:noFill/>
          </a:ln>
        </p:spPr>
      </p:pic>
      <p:pic>
        <p:nvPicPr>
          <p:cNvPr id="261" name="Google Shape;261;p28"/>
          <p:cNvPicPr preferRelativeResize="0"/>
          <p:nvPr/>
        </p:nvPicPr>
        <p:blipFill rotWithShape="1">
          <a:blip r:embed="rId5">
            <a:alphaModFix/>
          </a:blip>
          <a:srcRect b="-8" l="0" r="3213" t="10387"/>
          <a:stretch/>
        </p:blipFill>
        <p:spPr>
          <a:xfrm>
            <a:off x="6318975" y="1805176"/>
            <a:ext cx="2340601" cy="1802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sp>
        <p:nvSpPr>
          <p:cNvPr id="266" name="Google Shape;266;p29"/>
          <p:cNvSpPr txBox="1"/>
          <p:nvPr/>
        </p:nvSpPr>
        <p:spPr>
          <a:xfrm>
            <a:off x="0" y="0"/>
            <a:ext cx="8643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0944A1"/>
                </a:solidFill>
              </a:rPr>
              <a:t>XGBoost Classifier</a:t>
            </a:r>
            <a:endParaRPr b="1" sz="3600">
              <a:solidFill>
                <a:srgbClr val="0944A1"/>
              </a:solidFill>
              <a:latin typeface="Lato"/>
              <a:ea typeface="Lato"/>
              <a:cs typeface="Lato"/>
              <a:sym typeface="Lato"/>
            </a:endParaRPr>
          </a:p>
        </p:txBody>
      </p:sp>
      <p:sp>
        <p:nvSpPr>
          <p:cNvPr id="267" name="Google Shape;267;p29"/>
          <p:cNvSpPr txBox="1"/>
          <p:nvPr>
            <p:ph idx="1" type="subTitle"/>
          </p:nvPr>
        </p:nvSpPr>
        <p:spPr>
          <a:xfrm>
            <a:off x="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1400"/>
              </a:spcBef>
              <a:spcAft>
                <a:spcPts val="0"/>
              </a:spcAft>
              <a:buNone/>
            </a:pPr>
            <a:r>
              <a:rPr lang="en" sz="1700">
                <a:solidFill>
                  <a:srgbClr val="000000"/>
                </a:solidFill>
                <a:latin typeface="Arial"/>
                <a:ea typeface="Arial"/>
                <a:cs typeface="Arial"/>
                <a:sym typeface="Arial"/>
              </a:rPr>
              <a:t>1. High Performance and Accuracy</a:t>
            </a:r>
            <a:endParaRPr sz="1700">
              <a:solidFill>
                <a:schemeClr val="dk1"/>
              </a:solidFill>
            </a:endParaRPr>
          </a:p>
        </p:txBody>
      </p:sp>
      <p:sp>
        <p:nvSpPr>
          <p:cNvPr id="268" name="Google Shape;268;p29"/>
          <p:cNvSpPr txBox="1"/>
          <p:nvPr>
            <p:ph idx="1" type="subTitle"/>
          </p:nvPr>
        </p:nvSpPr>
        <p:spPr>
          <a:xfrm>
            <a:off x="308970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1400"/>
              </a:spcBef>
              <a:spcAft>
                <a:spcPts val="0"/>
              </a:spcAft>
              <a:buNone/>
            </a:pPr>
            <a:r>
              <a:rPr lang="en" sz="1700">
                <a:solidFill>
                  <a:srgbClr val="000000"/>
                </a:solidFill>
                <a:latin typeface="Arial"/>
                <a:ea typeface="Arial"/>
                <a:cs typeface="Arial"/>
                <a:sym typeface="Arial"/>
              </a:rPr>
              <a:t>2. Speed and Scalability</a:t>
            </a:r>
            <a:endParaRPr sz="1700">
              <a:solidFill>
                <a:srgbClr val="000000"/>
              </a:solidFill>
              <a:latin typeface="Arial"/>
              <a:ea typeface="Arial"/>
              <a:cs typeface="Arial"/>
              <a:sym typeface="Arial"/>
            </a:endParaRPr>
          </a:p>
        </p:txBody>
      </p:sp>
      <p:sp>
        <p:nvSpPr>
          <p:cNvPr id="269" name="Google Shape;269;p29"/>
          <p:cNvSpPr txBox="1"/>
          <p:nvPr>
            <p:ph idx="1" type="subTitle"/>
          </p:nvPr>
        </p:nvSpPr>
        <p:spPr>
          <a:xfrm>
            <a:off x="605430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1400"/>
              </a:spcBef>
              <a:spcAft>
                <a:spcPts val="0"/>
              </a:spcAft>
              <a:buNone/>
            </a:pPr>
            <a:r>
              <a:rPr lang="en" sz="1700">
                <a:solidFill>
                  <a:srgbClr val="000000"/>
                </a:solidFill>
                <a:latin typeface="Arial"/>
                <a:ea typeface="Arial"/>
                <a:cs typeface="Arial"/>
                <a:sym typeface="Arial"/>
              </a:rPr>
              <a:t>3. Versatility and Robustness</a:t>
            </a:r>
            <a:endParaRPr sz="1700">
              <a:solidFill>
                <a:srgbClr val="000000"/>
              </a:solidFill>
              <a:latin typeface="Arial"/>
              <a:ea typeface="Arial"/>
              <a:cs typeface="Arial"/>
              <a:sym typeface="Arial"/>
            </a:endParaRPr>
          </a:p>
        </p:txBody>
      </p:sp>
      <p:pic>
        <p:nvPicPr>
          <p:cNvPr id="270" name="Google Shape;270;p29"/>
          <p:cNvPicPr preferRelativeResize="0"/>
          <p:nvPr/>
        </p:nvPicPr>
        <p:blipFill rotWithShape="1">
          <a:blip r:embed="rId3">
            <a:alphaModFix/>
          </a:blip>
          <a:srcRect b="0" l="0" r="3353" t="12876"/>
          <a:stretch/>
        </p:blipFill>
        <p:spPr>
          <a:xfrm>
            <a:off x="272888" y="2008262"/>
            <a:ext cx="2543925" cy="2352575"/>
          </a:xfrm>
          <a:prstGeom prst="rect">
            <a:avLst/>
          </a:prstGeom>
          <a:noFill/>
          <a:ln>
            <a:noFill/>
          </a:ln>
        </p:spPr>
      </p:pic>
      <p:pic>
        <p:nvPicPr>
          <p:cNvPr id="271" name="Google Shape;271;p29"/>
          <p:cNvPicPr preferRelativeResize="0"/>
          <p:nvPr/>
        </p:nvPicPr>
        <p:blipFill>
          <a:blip r:embed="rId4">
            <a:alphaModFix/>
          </a:blip>
          <a:stretch>
            <a:fillRect/>
          </a:stretch>
        </p:blipFill>
        <p:spPr>
          <a:xfrm>
            <a:off x="3318438" y="2008263"/>
            <a:ext cx="2507132" cy="2352575"/>
          </a:xfrm>
          <a:prstGeom prst="rect">
            <a:avLst/>
          </a:prstGeom>
          <a:noFill/>
          <a:ln>
            <a:noFill/>
          </a:ln>
        </p:spPr>
      </p:pic>
      <p:pic>
        <p:nvPicPr>
          <p:cNvPr id="272" name="Google Shape;272;p29"/>
          <p:cNvPicPr preferRelativeResize="0"/>
          <p:nvPr/>
        </p:nvPicPr>
        <p:blipFill>
          <a:blip r:embed="rId5">
            <a:alphaModFix/>
          </a:blip>
          <a:stretch>
            <a:fillRect/>
          </a:stretch>
        </p:blipFill>
        <p:spPr>
          <a:xfrm>
            <a:off x="6452275" y="2008250"/>
            <a:ext cx="2211750" cy="221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sp>
        <p:nvSpPr>
          <p:cNvPr id="277" name="Google Shape;277;p30"/>
          <p:cNvSpPr txBox="1"/>
          <p:nvPr/>
        </p:nvSpPr>
        <p:spPr>
          <a:xfrm>
            <a:off x="0" y="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944A1"/>
                </a:solidFill>
              </a:rPr>
              <a:t>  </a:t>
            </a:r>
            <a:r>
              <a:rPr b="1" lang="en" sz="3000">
                <a:solidFill>
                  <a:srgbClr val="0944A1"/>
                </a:solidFill>
              </a:rPr>
              <a:t>Support Vector Machines</a:t>
            </a:r>
            <a:endParaRPr b="1" sz="3000">
              <a:solidFill>
                <a:srgbClr val="0944A1"/>
              </a:solidFill>
            </a:endParaRPr>
          </a:p>
          <a:p>
            <a:pPr indent="0" lvl="0" marL="0" rtl="0" algn="ctr">
              <a:spcBef>
                <a:spcPts val="0"/>
              </a:spcBef>
              <a:spcAft>
                <a:spcPts val="0"/>
              </a:spcAft>
              <a:buNone/>
            </a:pPr>
            <a:r>
              <a:t/>
            </a:r>
            <a:endParaRPr b="1" sz="3000"/>
          </a:p>
        </p:txBody>
      </p:sp>
      <p:sp>
        <p:nvSpPr>
          <p:cNvPr id="278" name="Google Shape;278;p30"/>
          <p:cNvSpPr txBox="1"/>
          <p:nvPr>
            <p:ph idx="1" type="subTitle"/>
          </p:nvPr>
        </p:nvSpPr>
        <p:spPr>
          <a:xfrm>
            <a:off x="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1400"/>
              </a:spcBef>
              <a:spcAft>
                <a:spcPts val="0"/>
              </a:spcAft>
              <a:buNone/>
            </a:pPr>
            <a:r>
              <a:rPr lang="en" sz="1700">
                <a:solidFill>
                  <a:srgbClr val="000000"/>
                </a:solidFill>
                <a:latin typeface="Arial"/>
                <a:ea typeface="Arial"/>
                <a:cs typeface="Arial"/>
                <a:sym typeface="Arial"/>
              </a:rPr>
              <a:t>1. </a:t>
            </a:r>
            <a:r>
              <a:rPr lang="en" sz="1700">
                <a:solidFill>
                  <a:srgbClr val="000000"/>
                </a:solidFill>
              </a:rPr>
              <a:t>Effective for High-Dimensional Data</a:t>
            </a:r>
            <a:endParaRPr sz="1700">
              <a:solidFill>
                <a:schemeClr val="dk1"/>
              </a:solidFill>
            </a:endParaRPr>
          </a:p>
        </p:txBody>
      </p:sp>
      <p:sp>
        <p:nvSpPr>
          <p:cNvPr id="279" name="Google Shape;279;p30"/>
          <p:cNvSpPr txBox="1"/>
          <p:nvPr>
            <p:ph idx="1" type="subTitle"/>
          </p:nvPr>
        </p:nvSpPr>
        <p:spPr>
          <a:xfrm>
            <a:off x="308970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1400"/>
              </a:spcBef>
              <a:spcAft>
                <a:spcPts val="0"/>
              </a:spcAft>
              <a:buNone/>
            </a:pPr>
            <a:r>
              <a:rPr lang="en" sz="1700">
                <a:solidFill>
                  <a:srgbClr val="000000"/>
                </a:solidFill>
                <a:latin typeface="Arial"/>
                <a:ea typeface="Arial"/>
                <a:cs typeface="Arial"/>
                <a:sym typeface="Arial"/>
              </a:rPr>
              <a:t>2. </a:t>
            </a:r>
            <a:r>
              <a:rPr lang="en" sz="1700">
                <a:solidFill>
                  <a:srgbClr val="000000"/>
                </a:solidFill>
              </a:rPr>
              <a:t>Robust to Overfitting</a:t>
            </a:r>
            <a:endParaRPr sz="1700">
              <a:solidFill>
                <a:srgbClr val="000000"/>
              </a:solidFill>
              <a:latin typeface="Arial"/>
              <a:ea typeface="Arial"/>
              <a:cs typeface="Arial"/>
              <a:sym typeface="Arial"/>
            </a:endParaRPr>
          </a:p>
        </p:txBody>
      </p:sp>
      <p:sp>
        <p:nvSpPr>
          <p:cNvPr id="280" name="Google Shape;280;p30"/>
          <p:cNvSpPr txBox="1"/>
          <p:nvPr>
            <p:ph idx="1" type="subTitle"/>
          </p:nvPr>
        </p:nvSpPr>
        <p:spPr>
          <a:xfrm>
            <a:off x="605430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1400"/>
              </a:spcBef>
              <a:spcAft>
                <a:spcPts val="0"/>
              </a:spcAft>
              <a:buNone/>
            </a:pPr>
            <a:r>
              <a:rPr lang="en" sz="1700">
                <a:solidFill>
                  <a:srgbClr val="000000"/>
                </a:solidFill>
                <a:latin typeface="Arial"/>
                <a:ea typeface="Arial"/>
                <a:cs typeface="Arial"/>
                <a:sym typeface="Arial"/>
              </a:rPr>
              <a:t>3. </a:t>
            </a:r>
            <a:r>
              <a:rPr lang="en" sz="1700">
                <a:solidFill>
                  <a:srgbClr val="000000"/>
                </a:solidFill>
              </a:rPr>
              <a:t>Versatility with Kernels</a:t>
            </a:r>
            <a:endParaRPr sz="1700">
              <a:solidFill>
                <a:srgbClr val="000000"/>
              </a:solidFill>
              <a:latin typeface="Arial"/>
              <a:ea typeface="Arial"/>
              <a:cs typeface="Arial"/>
              <a:sym typeface="Arial"/>
            </a:endParaRPr>
          </a:p>
        </p:txBody>
      </p:sp>
      <p:pic>
        <p:nvPicPr>
          <p:cNvPr id="281" name="Google Shape;281;p30"/>
          <p:cNvPicPr preferRelativeResize="0"/>
          <p:nvPr/>
        </p:nvPicPr>
        <p:blipFill rotWithShape="1">
          <a:blip r:embed="rId3">
            <a:alphaModFix/>
          </a:blip>
          <a:srcRect b="9447" l="4100" r="3135" t="7024"/>
          <a:stretch/>
        </p:blipFill>
        <p:spPr>
          <a:xfrm>
            <a:off x="120525" y="1930375"/>
            <a:ext cx="2969175" cy="1863629"/>
          </a:xfrm>
          <a:prstGeom prst="rect">
            <a:avLst/>
          </a:prstGeom>
          <a:noFill/>
          <a:ln>
            <a:noFill/>
          </a:ln>
        </p:spPr>
      </p:pic>
      <p:pic>
        <p:nvPicPr>
          <p:cNvPr id="282" name="Google Shape;282;p30"/>
          <p:cNvPicPr preferRelativeResize="0"/>
          <p:nvPr/>
        </p:nvPicPr>
        <p:blipFill>
          <a:blip r:embed="rId4">
            <a:alphaModFix/>
          </a:blip>
          <a:stretch>
            <a:fillRect/>
          </a:stretch>
        </p:blipFill>
        <p:spPr>
          <a:xfrm>
            <a:off x="3355325" y="1930375"/>
            <a:ext cx="2457238" cy="1992872"/>
          </a:xfrm>
          <a:prstGeom prst="rect">
            <a:avLst/>
          </a:prstGeom>
          <a:noFill/>
          <a:ln>
            <a:noFill/>
          </a:ln>
        </p:spPr>
      </p:pic>
      <p:pic>
        <p:nvPicPr>
          <p:cNvPr id="283" name="Google Shape;283;p30"/>
          <p:cNvPicPr preferRelativeResize="0"/>
          <p:nvPr/>
        </p:nvPicPr>
        <p:blipFill rotWithShape="1">
          <a:blip r:embed="rId5">
            <a:alphaModFix/>
          </a:blip>
          <a:srcRect b="8166" l="3360" r="2778" t="8928"/>
          <a:stretch/>
        </p:blipFill>
        <p:spPr>
          <a:xfrm>
            <a:off x="6315101" y="1930375"/>
            <a:ext cx="2907050" cy="1992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7" name="Shape 287"/>
        <p:cNvGrpSpPr/>
        <p:nvPr/>
      </p:nvGrpSpPr>
      <p:grpSpPr>
        <a:xfrm>
          <a:off x="0" y="0"/>
          <a:ext cx="0" cy="0"/>
          <a:chOff x="0" y="0"/>
          <a:chExt cx="0" cy="0"/>
        </a:xfrm>
      </p:grpSpPr>
      <p:sp>
        <p:nvSpPr>
          <p:cNvPr id="288" name="Google Shape;288;p31"/>
          <p:cNvSpPr txBox="1"/>
          <p:nvPr/>
        </p:nvSpPr>
        <p:spPr>
          <a:xfrm>
            <a:off x="0" y="0"/>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0944A1"/>
                </a:solidFill>
              </a:rPr>
              <a:t>Logistic Regression</a:t>
            </a:r>
            <a:endParaRPr b="1" sz="3600">
              <a:solidFill>
                <a:srgbClr val="0944A1"/>
              </a:solidFill>
            </a:endParaRPr>
          </a:p>
        </p:txBody>
      </p:sp>
      <p:sp>
        <p:nvSpPr>
          <p:cNvPr id="289" name="Google Shape;289;p31"/>
          <p:cNvSpPr txBox="1"/>
          <p:nvPr>
            <p:ph idx="1" type="subTitle"/>
          </p:nvPr>
        </p:nvSpPr>
        <p:spPr>
          <a:xfrm>
            <a:off x="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1400"/>
              </a:spcBef>
              <a:spcAft>
                <a:spcPts val="0"/>
              </a:spcAft>
              <a:buNone/>
            </a:pPr>
            <a:r>
              <a:rPr lang="en" sz="1700">
                <a:solidFill>
                  <a:srgbClr val="000000"/>
                </a:solidFill>
                <a:latin typeface="Arial"/>
                <a:ea typeface="Arial"/>
                <a:cs typeface="Arial"/>
                <a:sym typeface="Arial"/>
              </a:rPr>
              <a:t>1. </a:t>
            </a:r>
            <a:r>
              <a:rPr lang="en" sz="1700">
                <a:solidFill>
                  <a:srgbClr val="000000"/>
                </a:solidFill>
              </a:rPr>
              <a:t>Simplicity and Interpretability</a:t>
            </a:r>
            <a:endParaRPr sz="1700">
              <a:solidFill>
                <a:schemeClr val="dk1"/>
              </a:solidFill>
            </a:endParaRPr>
          </a:p>
        </p:txBody>
      </p:sp>
      <p:sp>
        <p:nvSpPr>
          <p:cNvPr id="290" name="Google Shape;290;p31"/>
          <p:cNvSpPr txBox="1"/>
          <p:nvPr>
            <p:ph idx="1" type="subTitle"/>
          </p:nvPr>
        </p:nvSpPr>
        <p:spPr>
          <a:xfrm>
            <a:off x="308970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1400"/>
              </a:spcBef>
              <a:spcAft>
                <a:spcPts val="0"/>
              </a:spcAft>
              <a:buNone/>
            </a:pPr>
            <a:r>
              <a:rPr lang="en" sz="1700">
                <a:solidFill>
                  <a:srgbClr val="000000"/>
                </a:solidFill>
                <a:latin typeface="Arial"/>
                <a:ea typeface="Arial"/>
                <a:cs typeface="Arial"/>
                <a:sym typeface="Arial"/>
              </a:rPr>
              <a:t>2. </a:t>
            </a:r>
            <a:r>
              <a:rPr lang="en" sz="1700">
                <a:solidFill>
                  <a:srgbClr val="000000"/>
                </a:solidFill>
              </a:rPr>
              <a:t>Efficiency and Speed</a:t>
            </a:r>
            <a:endParaRPr sz="1700">
              <a:solidFill>
                <a:srgbClr val="000000"/>
              </a:solidFill>
              <a:latin typeface="Arial"/>
              <a:ea typeface="Arial"/>
              <a:cs typeface="Arial"/>
              <a:sym typeface="Arial"/>
            </a:endParaRPr>
          </a:p>
        </p:txBody>
      </p:sp>
      <p:sp>
        <p:nvSpPr>
          <p:cNvPr id="291" name="Google Shape;291;p31"/>
          <p:cNvSpPr txBox="1"/>
          <p:nvPr>
            <p:ph idx="1" type="subTitle"/>
          </p:nvPr>
        </p:nvSpPr>
        <p:spPr>
          <a:xfrm>
            <a:off x="6054300" y="1178900"/>
            <a:ext cx="3089700" cy="40113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1400"/>
              </a:spcBef>
              <a:spcAft>
                <a:spcPts val="0"/>
              </a:spcAft>
              <a:buNone/>
            </a:pPr>
            <a:r>
              <a:rPr lang="en" sz="1700">
                <a:solidFill>
                  <a:srgbClr val="000000"/>
                </a:solidFill>
                <a:latin typeface="Arial"/>
                <a:ea typeface="Arial"/>
                <a:cs typeface="Arial"/>
                <a:sym typeface="Arial"/>
              </a:rPr>
              <a:t>3. </a:t>
            </a:r>
            <a:r>
              <a:rPr lang="en" sz="1700">
                <a:solidFill>
                  <a:srgbClr val="000000"/>
                </a:solidFill>
              </a:rPr>
              <a:t>Probabilistic Output</a:t>
            </a:r>
            <a:endParaRPr sz="1700">
              <a:solidFill>
                <a:srgbClr val="000000"/>
              </a:solidFill>
              <a:latin typeface="Arial"/>
              <a:ea typeface="Arial"/>
              <a:cs typeface="Arial"/>
              <a:sym typeface="Arial"/>
            </a:endParaRPr>
          </a:p>
        </p:txBody>
      </p:sp>
      <p:pic>
        <p:nvPicPr>
          <p:cNvPr id="292" name="Google Shape;292;p31"/>
          <p:cNvPicPr preferRelativeResize="0"/>
          <p:nvPr/>
        </p:nvPicPr>
        <p:blipFill rotWithShape="1">
          <a:blip r:embed="rId3">
            <a:alphaModFix/>
          </a:blip>
          <a:srcRect b="0" l="1758" r="0" t="1816"/>
          <a:stretch/>
        </p:blipFill>
        <p:spPr>
          <a:xfrm>
            <a:off x="378425" y="2021600"/>
            <a:ext cx="2711274" cy="1928826"/>
          </a:xfrm>
          <a:prstGeom prst="rect">
            <a:avLst/>
          </a:prstGeom>
          <a:noFill/>
          <a:ln>
            <a:noFill/>
          </a:ln>
        </p:spPr>
      </p:pic>
      <p:pic>
        <p:nvPicPr>
          <p:cNvPr id="293" name="Google Shape;293;p31"/>
          <p:cNvPicPr preferRelativeResize="0"/>
          <p:nvPr/>
        </p:nvPicPr>
        <p:blipFill>
          <a:blip r:embed="rId4">
            <a:alphaModFix/>
          </a:blip>
          <a:stretch>
            <a:fillRect/>
          </a:stretch>
        </p:blipFill>
        <p:spPr>
          <a:xfrm>
            <a:off x="3276475" y="1991475"/>
            <a:ext cx="3018475" cy="1989075"/>
          </a:xfrm>
          <a:prstGeom prst="rect">
            <a:avLst/>
          </a:prstGeom>
          <a:noFill/>
          <a:ln>
            <a:noFill/>
          </a:ln>
        </p:spPr>
      </p:pic>
      <p:pic>
        <p:nvPicPr>
          <p:cNvPr id="294" name="Google Shape;294;p31"/>
          <p:cNvPicPr preferRelativeResize="0"/>
          <p:nvPr/>
        </p:nvPicPr>
        <p:blipFill>
          <a:blip r:embed="rId5">
            <a:alphaModFix/>
          </a:blip>
          <a:stretch>
            <a:fillRect/>
          </a:stretch>
        </p:blipFill>
        <p:spPr>
          <a:xfrm>
            <a:off x="6481722" y="1991475"/>
            <a:ext cx="2576002" cy="1989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2853751" y="2201350"/>
            <a:ext cx="3436500" cy="4155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3600">
                <a:solidFill>
                  <a:schemeClr val="dk1"/>
                </a:solidFill>
              </a:rPr>
              <a:t>Evaluations</a:t>
            </a:r>
            <a:endParaRPr sz="3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3" name="Shape 303"/>
        <p:cNvGrpSpPr/>
        <p:nvPr/>
      </p:nvGrpSpPr>
      <p:grpSpPr>
        <a:xfrm>
          <a:off x="0" y="0"/>
          <a:ext cx="0" cy="0"/>
          <a:chOff x="0" y="0"/>
          <a:chExt cx="0" cy="0"/>
        </a:xfrm>
      </p:grpSpPr>
      <p:sp>
        <p:nvSpPr>
          <p:cNvPr id="304" name="Google Shape;304;p33"/>
          <p:cNvSpPr txBox="1"/>
          <p:nvPr/>
        </p:nvSpPr>
        <p:spPr>
          <a:xfrm>
            <a:off x="0" y="0"/>
            <a:ext cx="8643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0944A1"/>
                </a:solidFill>
              </a:rPr>
              <a:t>XGBoost Classifier Results</a:t>
            </a:r>
            <a:endParaRPr b="1" sz="3600">
              <a:solidFill>
                <a:srgbClr val="0944A1"/>
              </a:solidFill>
              <a:latin typeface="Lato"/>
              <a:ea typeface="Lato"/>
              <a:cs typeface="Lato"/>
              <a:sym typeface="Lato"/>
            </a:endParaRPr>
          </a:p>
        </p:txBody>
      </p:sp>
      <p:sp>
        <p:nvSpPr>
          <p:cNvPr id="305" name="Google Shape;305;p33"/>
          <p:cNvSpPr txBox="1"/>
          <p:nvPr>
            <p:ph idx="1" type="subTitle"/>
          </p:nvPr>
        </p:nvSpPr>
        <p:spPr>
          <a:xfrm>
            <a:off x="80400" y="718500"/>
            <a:ext cx="5724000" cy="29352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transformed</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model: &lt;class 'xgboost.sklearn.XGBClassifier'&gt;</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features: ['credit.policy', 'int.rate', 'installment', 'log.annual.inc', 'dti', 'fico', 'days.with.cr.line', 'revol.bal', 'revol.util', 'inq.last.6mths', 'delinq.2yrs', 'pub.rec', 'purpose_all_other', 'purpose_credit_card', 'purpose_debt_consolidation', 'purpose_educational', 'purpose_home_improvement', 'purpose_major_purchase', 'purpose_small_business']</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accuracy: 0.8225469728601252</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precision: 0.0835509138381201</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f1 score: 0.130879345603272</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recall: 0.3018867924528302</a:t>
            </a:r>
            <a:endParaRPr sz="900">
              <a:solidFill>
                <a:schemeClr val="dk1"/>
              </a:solidFill>
              <a:latin typeface="Courier New"/>
              <a:ea typeface="Courier New"/>
              <a:cs typeface="Courier New"/>
              <a:sym typeface="Courier New"/>
            </a:endParaRPr>
          </a:p>
          <a:p>
            <a:pPr indent="0" lvl="0" marL="0" rtl="0" algn="l">
              <a:spcBef>
                <a:spcPts val="1400"/>
              </a:spcBef>
              <a:spcAft>
                <a:spcPts val="1200"/>
              </a:spcAft>
              <a:buNone/>
            </a:pPr>
            <a:r>
              <a:rPr lang="en" sz="900">
                <a:solidFill>
                  <a:schemeClr val="dk1"/>
                </a:solidFill>
                <a:latin typeface="Courier New"/>
                <a:ea typeface="Courier New"/>
                <a:cs typeface="Courier New"/>
                <a:sym typeface="Courier New"/>
              </a:rPr>
              <a:t>mean cross val score: 0.8217118997912317 </a:t>
            </a:r>
            <a:endParaRPr>
              <a:solidFill>
                <a:schemeClr val="dk1"/>
              </a:solidFill>
            </a:endParaRPr>
          </a:p>
        </p:txBody>
      </p:sp>
      <p:pic>
        <p:nvPicPr>
          <p:cNvPr id="306" name="Google Shape;306;p33"/>
          <p:cNvPicPr preferRelativeResize="0"/>
          <p:nvPr/>
        </p:nvPicPr>
        <p:blipFill rotWithShape="1">
          <a:blip r:embed="rId3">
            <a:alphaModFix/>
          </a:blip>
          <a:srcRect b="0" l="1970" r="0" t="0"/>
          <a:stretch/>
        </p:blipFill>
        <p:spPr>
          <a:xfrm>
            <a:off x="5849600" y="2350200"/>
            <a:ext cx="2858824" cy="2253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 name="Shape 310"/>
        <p:cNvGrpSpPr/>
        <p:nvPr/>
      </p:nvGrpSpPr>
      <p:grpSpPr>
        <a:xfrm>
          <a:off x="0" y="0"/>
          <a:ext cx="0" cy="0"/>
          <a:chOff x="0" y="0"/>
          <a:chExt cx="0" cy="0"/>
        </a:xfrm>
      </p:grpSpPr>
      <p:sp>
        <p:nvSpPr>
          <p:cNvPr id="311" name="Google Shape;311;p34"/>
          <p:cNvSpPr txBox="1"/>
          <p:nvPr/>
        </p:nvSpPr>
        <p:spPr>
          <a:xfrm>
            <a:off x="0" y="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944A1"/>
                </a:solidFill>
              </a:rPr>
              <a:t>Support Vector Machines Results</a:t>
            </a:r>
            <a:endParaRPr b="1" sz="3000">
              <a:solidFill>
                <a:srgbClr val="0944A1"/>
              </a:solidFill>
            </a:endParaRPr>
          </a:p>
          <a:p>
            <a:pPr indent="0" lvl="0" marL="0" rtl="0" algn="ctr">
              <a:spcBef>
                <a:spcPts val="0"/>
              </a:spcBef>
              <a:spcAft>
                <a:spcPts val="0"/>
              </a:spcAft>
              <a:buNone/>
            </a:pPr>
            <a:r>
              <a:t/>
            </a:r>
            <a:endParaRPr b="1" sz="3000"/>
          </a:p>
        </p:txBody>
      </p:sp>
      <p:pic>
        <p:nvPicPr>
          <p:cNvPr id="312" name="Google Shape;312;p34"/>
          <p:cNvPicPr preferRelativeResize="0"/>
          <p:nvPr/>
        </p:nvPicPr>
        <p:blipFill>
          <a:blip r:embed="rId3">
            <a:alphaModFix/>
          </a:blip>
          <a:stretch>
            <a:fillRect/>
          </a:stretch>
        </p:blipFill>
        <p:spPr>
          <a:xfrm>
            <a:off x="5512750" y="2293625"/>
            <a:ext cx="3482225" cy="2688525"/>
          </a:xfrm>
          <a:prstGeom prst="rect">
            <a:avLst/>
          </a:prstGeom>
          <a:noFill/>
          <a:ln>
            <a:noFill/>
          </a:ln>
        </p:spPr>
      </p:pic>
      <p:sp>
        <p:nvSpPr>
          <p:cNvPr id="313" name="Google Shape;313;p34"/>
          <p:cNvSpPr txBox="1"/>
          <p:nvPr/>
        </p:nvSpPr>
        <p:spPr>
          <a:xfrm>
            <a:off x="168300" y="654825"/>
            <a:ext cx="6087900" cy="3243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900">
                <a:solidFill>
                  <a:schemeClr val="dk1"/>
                </a:solidFill>
                <a:latin typeface="Courier New"/>
                <a:ea typeface="Courier New"/>
                <a:cs typeface="Courier New"/>
                <a:sym typeface="Courier New"/>
              </a:rPr>
              <a:t>model: &lt;class 'sklearn.pipeline.Pipeline'&gt;</a:t>
            </a:r>
            <a:endParaRPr b="1" sz="900">
              <a:solidFill>
                <a:schemeClr val="dk1"/>
              </a:solidFill>
              <a:latin typeface="Courier New"/>
              <a:ea typeface="Courier New"/>
              <a:cs typeface="Courier New"/>
              <a:sym typeface="Courier New"/>
            </a:endParaRPr>
          </a:p>
          <a:p>
            <a:pPr indent="0" lvl="0" marL="0" rtl="0" algn="l">
              <a:lnSpc>
                <a:spcPct val="200000"/>
              </a:lnSpc>
              <a:spcBef>
                <a:spcPts val="0"/>
              </a:spcBef>
              <a:spcAft>
                <a:spcPts val="0"/>
              </a:spcAft>
              <a:buNone/>
            </a:pPr>
            <a:r>
              <a:rPr b="1" lang="en" sz="900">
                <a:solidFill>
                  <a:schemeClr val="dk1"/>
                </a:solidFill>
                <a:latin typeface="Courier New"/>
                <a:ea typeface="Courier New"/>
                <a:cs typeface="Courier New"/>
                <a:sym typeface="Courier New"/>
              </a:rPr>
              <a:t>features: ['credit.policy', 'int.rate', 'installment', 'log.annual.inc', 'dti', 'fico', 'days.with.cr.line', 'revol.bal', 'revol.util', 'inq.last.6mths', 'delinq.2yrs', 'pub.rec', 'purpose_all_other', 'purpose_credit_card', 'purpose_debt_consolidation', 'purpose_educational', 'purpose_home_improvement', 'purpose_major_purchase', 'purpose_small_business']</a:t>
            </a:r>
            <a:endParaRPr b="1" sz="900">
              <a:solidFill>
                <a:schemeClr val="dk1"/>
              </a:solidFill>
              <a:latin typeface="Courier New"/>
              <a:ea typeface="Courier New"/>
              <a:cs typeface="Courier New"/>
              <a:sym typeface="Courier New"/>
            </a:endParaRPr>
          </a:p>
          <a:p>
            <a:pPr indent="0" lvl="0" marL="0" rtl="0" algn="l">
              <a:lnSpc>
                <a:spcPct val="200000"/>
              </a:lnSpc>
              <a:spcBef>
                <a:spcPts val="0"/>
              </a:spcBef>
              <a:spcAft>
                <a:spcPts val="0"/>
              </a:spcAft>
              <a:buNone/>
            </a:pPr>
            <a:r>
              <a:rPr b="1" lang="en" sz="900">
                <a:solidFill>
                  <a:schemeClr val="dk1"/>
                </a:solidFill>
                <a:latin typeface="Courier New"/>
                <a:ea typeface="Courier New"/>
                <a:cs typeface="Courier New"/>
                <a:sym typeface="Courier New"/>
              </a:rPr>
              <a:t>accuracy: 0.8409185803757829</a:t>
            </a:r>
            <a:endParaRPr b="1" sz="900">
              <a:solidFill>
                <a:schemeClr val="dk1"/>
              </a:solidFill>
              <a:latin typeface="Courier New"/>
              <a:ea typeface="Courier New"/>
              <a:cs typeface="Courier New"/>
              <a:sym typeface="Courier New"/>
            </a:endParaRPr>
          </a:p>
          <a:p>
            <a:pPr indent="0" lvl="0" marL="0" rtl="0" algn="l">
              <a:lnSpc>
                <a:spcPct val="200000"/>
              </a:lnSpc>
              <a:spcBef>
                <a:spcPts val="0"/>
              </a:spcBef>
              <a:spcAft>
                <a:spcPts val="0"/>
              </a:spcAft>
              <a:buNone/>
            </a:pPr>
            <a:r>
              <a:rPr b="1" lang="en" sz="900">
                <a:solidFill>
                  <a:schemeClr val="dk1"/>
                </a:solidFill>
                <a:latin typeface="Courier New"/>
                <a:ea typeface="Courier New"/>
                <a:cs typeface="Courier New"/>
                <a:sym typeface="Courier New"/>
              </a:rPr>
              <a:t>precision: 0.005221932114882507</a:t>
            </a:r>
            <a:endParaRPr b="1" sz="900">
              <a:solidFill>
                <a:schemeClr val="dk1"/>
              </a:solidFill>
              <a:latin typeface="Courier New"/>
              <a:ea typeface="Courier New"/>
              <a:cs typeface="Courier New"/>
              <a:sym typeface="Courier New"/>
            </a:endParaRPr>
          </a:p>
          <a:p>
            <a:pPr indent="0" lvl="0" marL="0" rtl="0" algn="l">
              <a:lnSpc>
                <a:spcPct val="200000"/>
              </a:lnSpc>
              <a:spcBef>
                <a:spcPts val="0"/>
              </a:spcBef>
              <a:spcAft>
                <a:spcPts val="0"/>
              </a:spcAft>
              <a:buNone/>
            </a:pPr>
            <a:r>
              <a:rPr b="1" lang="en" sz="900">
                <a:solidFill>
                  <a:schemeClr val="dk1"/>
                </a:solidFill>
                <a:latin typeface="Courier New"/>
                <a:ea typeface="Courier New"/>
                <a:cs typeface="Courier New"/>
                <a:sym typeface="Courier New"/>
              </a:rPr>
              <a:t>f1 score: 0.01038961038961039</a:t>
            </a:r>
            <a:endParaRPr b="1" sz="900">
              <a:solidFill>
                <a:schemeClr val="dk1"/>
              </a:solidFill>
              <a:latin typeface="Courier New"/>
              <a:ea typeface="Courier New"/>
              <a:cs typeface="Courier New"/>
              <a:sym typeface="Courier New"/>
            </a:endParaRPr>
          </a:p>
          <a:p>
            <a:pPr indent="0" lvl="0" marL="0" rtl="0" algn="l">
              <a:lnSpc>
                <a:spcPct val="200000"/>
              </a:lnSpc>
              <a:spcBef>
                <a:spcPts val="0"/>
              </a:spcBef>
              <a:spcAft>
                <a:spcPts val="0"/>
              </a:spcAft>
              <a:buNone/>
            </a:pPr>
            <a:r>
              <a:rPr b="1" lang="en" sz="900">
                <a:solidFill>
                  <a:schemeClr val="dk1"/>
                </a:solidFill>
                <a:latin typeface="Courier New"/>
                <a:ea typeface="Courier New"/>
                <a:cs typeface="Courier New"/>
                <a:sym typeface="Courier New"/>
              </a:rPr>
              <a:t>recall: 1.0</a:t>
            </a:r>
            <a:endParaRPr b="1" sz="900">
              <a:solidFill>
                <a:schemeClr val="dk1"/>
              </a:solidFill>
              <a:latin typeface="Courier New"/>
              <a:ea typeface="Courier New"/>
              <a:cs typeface="Courier New"/>
              <a:sym typeface="Courier New"/>
            </a:endParaRPr>
          </a:p>
          <a:p>
            <a:pPr indent="0" lvl="0" marL="0" rtl="0" algn="l">
              <a:lnSpc>
                <a:spcPct val="200000"/>
              </a:lnSpc>
              <a:spcBef>
                <a:spcPts val="0"/>
              </a:spcBef>
              <a:spcAft>
                <a:spcPts val="0"/>
              </a:spcAft>
              <a:buNone/>
            </a:pPr>
            <a:r>
              <a:rPr b="1" lang="en" sz="900">
                <a:solidFill>
                  <a:schemeClr val="dk1"/>
                </a:solidFill>
                <a:latin typeface="Courier New"/>
                <a:ea typeface="Courier New"/>
                <a:cs typeface="Courier New"/>
                <a:sym typeface="Courier New"/>
              </a:rPr>
              <a:t>mean cross val score: 0.8384133611691024 </a:t>
            </a:r>
            <a:endParaRPr b="1" sz="1300">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7" name="Shape 317"/>
        <p:cNvGrpSpPr/>
        <p:nvPr/>
      </p:nvGrpSpPr>
      <p:grpSpPr>
        <a:xfrm>
          <a:off x="0" y="0"/>
          <a:ext cx="0" cy="0"/>
          <a:chOff x="0" y="0"/>
          <a:chExt cx="0" cy="0"/>
        </a:xfrm>
      </p:grpSpPr>
      <p:sp>
        <p:nvSpPr>
          <p:cNvPr id="318" name="Google Shape;318;p35"/>
          <p:cNvSpPr txBox="1"/>
          <p:nvPr/>
        </p:nvSpPr>
        <p:spPr>
          <a:xfrm>
            <a:off x="0" y="0"/>
            <a:ext cx="9144000" cy="11082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rgbClr val="0944A1"/>
                </a:solidFill>
              </a:rPr>
              <a:t>Logistic Regression Results</a:t>
            </a:r>
            <a:endParaRPr b="1" sz="3000">
              <a:solidFill>
                <a:srgbClr val="0944A1"/>
              </a:solidFill>
            </a:endParaRPr>
          </a:p>
        </p:txBody>
      </p:sp>
      <p:pic>
        <p:nvPicPr>
          <p:cNvPr id="319" name="Google Shape;319;p35"/>
          <p:cNvPicPr preferRelativeResize="0"/>
          <p:nvPr/>
        </p:nvPicPr>
        <p:blipFill>
          <a:blip r:embed="rId3">
            <a:alphaModFix/>
          </a:blip>
          <a:stretch>
            <a:fillRect/>
          </a:stretch>
        </p:blipFill>
        <p:spPr>
          <a:xfrm>
            <a:off x="5900475" y="2753125"/>
            <a:ext cx="2963324" cy="2271600"/>
          </a:xfrm>
          <a:prstGeom prst="rect">
            <a:avLst/>
          </a:prstGeom>
          <a:noFill/>
          <a:ln>
            <a:noFill/>
          </a:ln>
        </p:spPr>
      </p:pic>
      <p:sp>
        <p:nvSpPr>
          <p:cNvPr id="320" name="Google Shape;320;p35"/>
          <p:cNvSpPr txBox="1"/>
          <p:nvPr>
            <p:ph idx="1" type="subTitle"/>
          </p:nvPr>
        </p:nvSpPr>
        <p:spPr>
          <a:xfrm>
            <a:off x="80400" y="718500"/>
            <a:ext cx="5724000" cy="2481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model: &lt;class 'sklearn.pipeline.Pipeline'&gt;</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features: ['credit.policy' 'int.rate' 'installment' 'fico' 'revol.bal' 'revol.util'</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 'inq.last.6mths' 'pub.rec' 'purpose_credit_card' 'purpose_small_business']</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accuracy: 0.8384133611691023</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precision: 0.013054830287206266</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f1 score: 0.02518891687657431</a:t>
            </a:r>
            <a:endParaRPr sz="900">
              <a:solidFill>
                <a:schemeClr val="dk1"/>
              </a:solidFill>
              <a:latin typeface="Courier New"/>
              <a:ea typeface="Courier New"/>
              <a:cs typeface="Courier New"/>
              <a:sym typeface="Courier New"/>
            </a:endParaRPr>
          </a:p>
          <a:p>
            <a:pPr indent="0" lvl="0" marL="0" rtl="0" algn="l">
              <a:spcBef>
                <a:spcPts val="1400"/>
              </a:spcBef>
              <a:spcAft>
                <a:spcPts val="0"/>
              </a:spcAft>
              <a:buNone/>
            </a:pPr>
            <a:r>
              <a:rPr lang="en" sz="900">
                <a:solidFill>
                  <a:schemeClr val="dk1"/>
                </a:solidFill>
                <a:latin typeface="Courier New"/>
                <a:ea typeface="Courier New"/>
                <a:cs typeface="Courier New"/>
                <a:sym typeface="Courier New"/>
              </a:rPr>
              <a:t>recall: 0.35714285714285715</a:t>
            </a:r>
            <a:endParaRPr sz="900">
              <a:solidFill>
                <a:schemeClr val="dk1"/>
              </a:solidFill>
              <a:latin typeface="Courier New"/>
              <a:ea typeface="Courier New"/>
              <a:cs typeface="Courier New"/>
              <a:sym typeface="Courier New"/>
            </a:endParaRPr>
          </a:p>
          <a:p>
            <a:pPr indent="0" lvl="0" marL="0" rtl="0" algn="l">
              <a:spcBef>
                <a:spcPts val="1400"/>
              </a:spcBef>
              <a:spcAft>
                <a:spcPts val="1200"/>
              </a:spcAft>
              <a:buNone/>
            </a:pPr>
            <a:r>
              <a:rPr lang="en" sz="900">
                <a:solidFill>
                  <a:schemeClr val="dk1"/>
                </a:solidFill>
                <a:latin typeface="Courier New"/>
                <a:ea typeface="Courier New"/>
                <a:cs typeface="Courier New"/>
                <a:sym typeface="Courier New"/>
              </a:rPr>
              <a:t>mean cross val score: 0.8392484342379959 </a:t>
            </a:r>
            <a:endParaRPr sz="900">
              <a:solidFill>
                <a:schemeClr val="dk1"/>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4" name="Shape 324"/>
        <p:cNvGrpSpPr/>
        <p:nvPr/>
      </p:nvGrpSpPr>
      <p:grpSpPr>
        <a:xfrm>
          <a:off x="0" y="0"/>
          <a:ext cx="0" cy="0"/>
          <a:chOff x="0" y="0"/>
          <a:chExt cx="0" cy="0"/>
        </a:xfrm>
      </p:grpSpPr>
      <p:sp>
        <p:nvSpPr>
          <p:cNvPr id="325" name="Google Shape;325;p36"/>
          <p:cNvSpPr txBox="1"/>
          <p:nvPr>
            <p:ph type="title"/>
          </p:nvPr>
        </p:nvSpPr>
        <p:spPr>
          <a:xfrm>
            <a:off x="285750" y="114949"/>
            <a:ext cx="8572500" cy="4155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rPr lang="en" sz="3000">
                <a:solidFill>
                  <a:srgbClr val="0944A1"/>
                </a:solidFill>
              </a:rPr>
              <a:t>Key Takeaways</a:t>
            </a:r>
            <a:endParaRPr sz="3000">
              <a:solidFill>
                <a:srgbClr val="0944A1"/>
              </a:solidFill>
            </a:endParaRPr>
          </a:p>
        </p:txBody>
      </p:sp>
      <p:sp>
        <p:nvSpPr>
          <p:cNvPr id="326" name="Google Shape;326;p36"/>
          <p:cNvSpPr txBox="1"/>
          <p:nvPr>
            <p:ph idx="1" type="body"/>
          </p:nvPr>
        </p:nvSpPr>
        <p:spPr>
          <a:xfrm>
            <a:off x="285750" y="617225"/>
            <a:ext cx="8572500" cy="936900"/>
          </a:xfrm>
          <a:prstGeom prst="rect">
            <a:avLst/>
          </a:prstGeom>
        </p:spPr>
        <p:txBody>
          <a:bodyPr anchorCtr="0" anchor="t" bIns="0" lIns="0" spcFirstLastPara="1" rIns="0" wrap="square" tIns="0">
            <a:noAutofit/>
          </a:bodyPr>
          <a:lstStyle/>
          <a:p>
            <a:pPr indent="0" lvl="0" marL="457200" rtl="0" algn="l">
              <a:spcBef>
                <a:spcPts val="1400"/>
              </a:spcBef>
              <a:spcAft>
                <a:spcPts val="0"/>
              </a:spcAft>
              <a:buNone/>
            </a:pPr>
            <a:r>
              <a:t/>
            </a:r>
            <a:endParaRPr/>
          </a:p>
          <a:p>
            <a:pPr indent="0" lvl="0" marL="457200" rtl="0" algn="l">
              <a:spcBef>
                <a:spcPts val="1400"/>
              </a:spcBef>
              <a:spcAft>
                <a:spcPts val="1200"/>
              </a:spcAft>
              <a:buNone/>
            </a:pPr>
            <a:r>
              <a:t/>
            </a:r>
            <a:endParaRPr/>
          </a:p>
        </p:txBody>
      </p:sp>
      <p:sp>
        <p:nvSpPr>
          <p:cNvPr id="327" name="Google Shape;327;p36"/>
          <p:cNvSpPr txBox="1"/>
          <p:nvPr>
            <p:ph idx="4294967295" type="subTitle"/>
          </p:nvPr>
        </p:nvSpPr>
        <p:spPr>
          <a:xfrm>
            <a:off x="285750" y="547750"/>
            <a:ext cx="8572500" cy="4178400"/>
          </a:xfrm>
          <a:prstGeom prst="rect">
            <a:avLst/>
          </a:prstGeom>
          <a:noFill/>
          <a:ln>
            <a:noFill/>
          </a:ln>
        </p:spPr>
        <p:txBody>
          <a:bodyPr anchorCtr="0" anchor="t" bIns="0" lIns="0" spcFirstLastPara="1" rIns="0" wrap="square" tIns="0">
            <a:noAutofit/>
          </a:bodyPr>
          <a:lstStyle/>
          <a:p>
            <a:pPr indent="-336550" lvl="0" marL="457200" rtl="0" algn="l">
              <a:lnSpc>
                <a:spcPct val="100000"/>
              </a:lnSpc>
              <a:spcBef>
                <a:spcPts val="0"/>
              </a:spcBef>
              <a:spcAft>
                <a:spcPts val="0"/>
              </a:spcAft>
              <a:buSzPts val="1700"/>
              <a:buChar char="●"/>
            </a:pPr>
            <a:r>
              <a:rPr b="0" lang="en" sz="1700"/>
              <a:t>The res</a:t>
            </a:r>
            <a:endParaRPr b="0" sz="1700"/>
          </a:p>
        </p:txBody>
      </p:sp>
      <p:sp>
        <p:nvSpPr>
          <p:cNvPr id="328" name="Google Shape;328;p36"/>
          <p:cNvSpPr txBox="1"/>
          <p:nvPr/>
        </p:nvSpPr>
        <p:spPr>
          <a:xfrm>
            <a:off x="224075" y="1282500"/>
            <a:ext cx="8572500" cy="3861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chemeClr val="dk1"/>
                </a:solidFill>
              </a:rPr>
              <a:t>The following findings were made during the project period.</a:t>
            </a:r>
            <a:endParaRPr sz="1800">
              <a:solidFill>
                <a:schemeClr val="dk1"/>
              </a:solidFill>
            </a:endParaRPr>
          </a:p>
          <a:p>
            <a:pPr indent="0" lvl="0" marL="0" rtl="0" algn="l">
              <a:lnSpc>
                <a:spcPct val="150000"/>
              </a:lnSpc>
              <a:spcBef>
                <a:spcPts val="0"/>
              </a:spcBef>
              <a:spcAft>
                <a:spcPts val="0"/>
              </a:spcAft>
              <a:buNone/>
            </a:pPr>
            <a:r>
              <a:rPr lang="en" sz="1800">
                <a:solidFill>
                  <a:schemeClr val="dk1"/>
                </a:solidFill>
              </a:rPr>
              <a:t>1. SVM on the transformed data performed the best on recall score. SVMs consistently had the highest recall score. </a:t>
            </a:r>
            <a:r>
              <a:rPr lang="en" sz="1800">
                <a:solidFill>
                  <a:schemeClr val="dk1"/>
                </a:solidFill>
                <a:highlight>
                  <a:srgbClr val="FFFF00"/>
                </a:highlight>
              </a:rPr>
              <a:t> </a:t>
            </a:r>
            <a:endParaRPr sz="1800">
              <a:solidFill>
                <a:schemeClr val="dk1"/>
              </a:solidFill>
              <a:highlight>
                <a:srgbClr val="FFFF00"/>
              </a:highlight>
            </a:endParaRPr>
          </a:p>
          <a:p>
            <a:pPr indent="0" lvl="0" marL="0" rtl="0" algn="l">
              <a:lnSpc>
                <a:spcPct val="150000"/>
              </a:lnSpc>
              <a:spcBef>
                <a:spcPts val="0"/>
              </a:spcBef>
              <a:spcAft>
                <a:spcPts val="0"/>
              </a:spcAft>
              <a:buNone/>
            </a:pPr>
            <a:r>
              <a:rPr lang="en" sz="1800">
                <a:solidFill>
                  <a:schemeClr val="dk1"/>
                </a:solidFill>
              </a:rPr>
              <a:t>2. XGBoost classifiers had the highest precision scores of about 8%, but none of the models performed particularly well in this area.</a:t>
            </a:r>
            <a:endParaRPr sz="1800">
              <a:solidFill>
                <a:schemeClr val="dk1"/>
              </a:solidFill>
            </a:endParaRPr>
          </a:p>
          <a:p>
            <a:pPr indent="0" lvl="0" marL="0" rtl="0" algn="l">
              <a:lnSpc>
                <a:spcPct val="150000"/>
              </a:lnSpc>
              <a:spcBef>
                <a:spcPts val="0"/>
              </a:spcBef>
              <a:spcAft>
                <a:spcPts val="0"/>
              </a:spcAft>
              <a:buNone/>
            </a:pPr>
            <a:r>
              <a:rPr lang="en" sz="1800">
                <a:solidFill>
                  <a:schemeClr val="dk1"/>
                </a:solidFill>
              </a:rPr>
              <a:t>3. Logistic regression models had the highest f1 scores compared to the other models, with a value around 0.2.</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sp>
        <p:nvSpPr>
          <p:cNvPr id="333" name="Google Shape;333;p37"/>
          <p:cNvSpPr txBox="1"/>
          <p:nvPr>
            <p:ph type="title"/>
          </p:nvPr>
        </p:nvSpPr>
        <p:spPr>
          <a:xfrm>
            <a:off x="285750" y="114949"/>
            <a:ext cx="8572500" cy="4155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rPr lang="en" sz="3000">
                <a:solidFill>
                  <a:srgbClr val="0944A1"/>
                </a:solidFill>
              </a:rPr>
              <a:t>Key Takeaways</a:t>
            </a:r>
            <a:endParaRPr sz="3000">
              <a:solidFill>
                <a:srgbClr val="0944A1"/>
              </a:solidFill>
            </a:endParaRPr>
          </a:p>
        </p:txBody>
      </p:sp>
      <p:sp>
        <p:nvSpPr>
          <p:cNvPr id="334" name="Google Shape;334;p37"/>
          <p:cNvSpPr txBox="1"/>
          <p:nvPr>
            <p:ph idx="1" type="body"/>
          </p:nvPr>
        </p:nvSpPr>
        <p:spPr>
          <a:xfrm>
            <a:off x="285750" y="617225"/>
            <a:ext cx="8572500" cy="936900"/>
          </a:xfrm>
          <a:prstGeom prst="rect">
            <a:avLst/>
          </a:prstGeom>
        </p:spPr>
        <p:txBody>
          <a:bodyPr anchorCtr="0" anchor="t" bIns="0" lIns="0" spcFirstLastPara="1" rIns="0" wrap="square" tIns="0">
            <a:noAutofit/>
          </a:bodyPr>
          <a:lstStyle/>
          <a:p>
            <a:pPr indent="0" lvl="0" marL="457200" rtl="0" algn="l">
              <a:spcBef>
                <a:spcPts val="1400"/>
              </a:spcBef>
              <a:spcAft>
                <a:spcPts val="0"/>
              </a:spcAft>
              <a:buNone/>
            </a:pPr>
            <a:r>
              <a:t/>
            </a:r>
            <a:endParaRPr/>
          </a:p>
          <a:p>
            <a:pPr indent="0" lvl="0" marL="457200" rtl="0" algn="l">
              <a:spcBef>
                <a:spcPts val="1400"/>
              </a:spcBef>
              <a:spcAft>
                <a:spcPts val="1200"/>
              </a:spcAft>
              <a:buNone/>
            </a:pPr>
            <a:r>
              <a:t/>
            </a:r>
            <a:endParaRPr/>
          </a:p>
        </p:txBody>
      </p:sp>
      <p:sp>
        <p:nvSpPr>
          <p:cNvPr id="335" name="Google Shape;335;p37"/>
          <p:cNvSpPr txBox="1"/>
          <p:nvPr>
            <p:ph idx="4294967295" type="subTitle"/>
          </p:nvPr>
        </p:nvSpPr>
        <p:spPr>
          <a:xfrm>
            <a:off x="285750" y="547750"/>
            <a:ext cx="8572500" cy="4178400"/>
          </a:xfrm>
          <a:prstGeom prst="rect">
            <a:avLst/>
          </a:prstGeom>
          <a:noFill/>
          <a:ln>
            <a:noFill/>
          </a:ln>
        </p:spPr>
        <p:txBody>
          <a:bodyPr anchorCtr="0" anchor="t" bIns="0" lIns="0" spcFirstLastPara="1" rIns="0" wrap="square" tIns="0">
            <a:noAutofit/>
          </a:bodyPr>
          <a:lstStyle/>
          <a:p>
            <a:pPr indent="-336550" lvl="0" marL="457200" rtl="0" algn="l">
              <a:lnSpc>
                <a:spcPct val="100000"/>
              </a:lnSpc>
              <a:spcBef>
                <a:spcPts val="0"/>
              </a:spcBef>
              <a:spcAft>
                <a:spcPts val="0"/>
              </a:spcAft>
              <a:buSzPts val="1700"/>
              <a:buChar char="●"/>
            </a:pPr>
            <a:r>
              <a:rPr b="0" lang="en" sz="1700"/>
              <a:t>The res</a:t>
            </a:r>
            <a:endParaRPr b="0" sz="1700"/>
          </a:p>
        </p:txBody>
      </p:sp>
      <p:sp>
        <p:nvSpPr>
          <p:cNvPr id="336" name="Google Shape;336;p37"/>
          <p:cNvSpPr txBox="1"/>
          <p:nvPr/>
        </p:nvSpPr>
        <p:spPr>
          <a:xfrm>
            <a:off x="224075" y="1282500"/>
            <a:ext cx="8572500" cy="3861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chemeClr val="dk1"/>
                </a:solidFill>
              </a:rPr>
              <a:t>The following findings were made during the project period.</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Machine learning can be used to predict whether a loan applicant will repay their loan with a high degree of accuracy.</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The most important features for predicting loan repayment are the applicant's credit score, credit policy, interest rates, installments, annual </a:t>
            </a:r>
            <a:r>
              <a:rPr lang="en" sz="1800">
                <a:solidFill>
                  <a:schemeClr val="dk1"/>
                </a:solidFill>
              </a:rPr>
              <a:t>income,</a:t>
            </a:r>
            <a:r>
              <a:rPr lang="en" sz="1800">
                <a:solidFill>
                  <a:schemeClr val="dk1"/>
                </a:solidFill>
              </a:rPr>
              <a:t> and debt-to-income ratio.</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M</a:t>
            </a:r>
            <a:r>
              <a:rPr lang="en" sz="1800">
                <a:solidFill>
                  <a:schemeClr val="dk1"/>
                </a:solidFill>
              </a:rPr>
              <a:t>ore work needs to be done to increase the precision scores of the models. This could be solved by additional feature transformation or feature engineering.</a:t>
            </a:r>
            <a:endParaRPr sz="1800">
              <a:solidFill>
                <a:schemeClr val="dk1"/>
              </a:solidFill>
            </a:endParaRPr>
          </a:p>
          <a:p>
            <a:pPr indent="0" lvl="0" marL="0" rtl="0" algn="l">
              <a:lnSpc>
                <a:spcPct val="115000"/>
              </a:lnSpc>
              <a:spcBef>
                <a:spcPts val="300"/>
              </a:spcBef>
              <a:spcAft>
                <a:spcPts val="0"/>
              </a:spcAft>
              <a:buNone/>
            </a:pPr>
            <a:r>
              <a:t/>
            </a:r>
            <a:endParaRPr sz="1800">
              <a:solidFill>
                <a:schemeClr val="dk1"/>
              </a:solidFill>
            </a:endParaRPr>
          </a:p>
          <a:p>
            <a:pPr indent="0" lvl="0" marL="0" rtl="0" algn="l">
              <a:lnSpc>
                <a:spcPct val="150000"/>
              </a:lnSpc>
              <a:spcBef>
                <a:spcPts val="0"/>
              </a:spcBef>
              <a:spcAft>
                <a:spcPts val="0"/>
              </a:spcAft>
              <a:buNone/>
            </a:pPr>
            <a:r>
              <a:t/>
            </a:r>
            <a:endParaRPr sz="900">
              <a:solidFill>
                <a:srgbClr val="3367D6"/>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ctrTitle"/>
          </p:nvPr>
        </p:nvSpPr>
        <p:spPr>
          <a:xfrm>
            <a:off x="358325" y="328900"/>
            <a:ext cx="4357500" cy="645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Team </a:t>
            </a:r>
            <a:r>
              <a:rPr lang="en" sz="3600"/>
              <a:t>Introduction</a:t>
            </a:r>
            <a:endParaRPr sz="3600"/>
          </a:p>
        </p:txBody>
      </p:sp>
      <p:sp>
        <p:nvSpPr>
          <p:cNvPr id="194" name="Google Shape;194;p20"/>
          <p:cNvSpPr txBox="1"/>
          <p:nvPr>
            <p:ph idx="2" type="body"/>
          </p:nvPr>
        </p:nvSpPr>
        <p:spPr>
          <a:xfrm>
            <a:off x="2546349" y="2674675"/>
            <a:ext cx="1426200" cy="232500"/>
          </a:xfrm>
          <a:prstGeom prst="rect">
            <a:avLst/>
          </a:prstGeom>
        </p:spPr>
        <p:txBody>
          <a:bodyPr anchorCtr="0" anchor="t" bIns="0" lIns="0" spcFirstLastPara="1" rIns="0" wrap="square" tIns="0">
            <a:noAutofit/>
          </a:bodyPr>
          <a:lstStyle/>
          <a:p>
            <a:pPr indent="0" lvl="0" marL="0" rtl="0" algn="l">
              <a:spcBef>
                <a:spcPts val="1400"/>
              </a:spcBef>
              <a:spcAft>
                <a:spcPts val="1200"/>
              </a:spcAft>
              <a:buNone/>
            </a:pPr>
            <a:r>
              <a:rPr lang="en"/>
              <a:t>Manny Guevara</a:t>
            </a:r>
            <a:endParaRPr/>
          </a:p>
        </p:txBody>
      </p:sp>
      <p:sp>
        <p:nvSpPr>
          <p:cNvPr id="195" name="Google Shape;195;p20"/>
          <p:cNvSpPr txBox="1"/>
          <p:nvPr>
            <p:ph idx="2" type="body"/>
          </p:nvPr>
        </p:nvSpPr>
        <p:spPr>
          <a:xfrm>
            <a:off x="791399" y="2674675"/>
            <a:ext cx="1426200" cy="232500"/>
          </a:xfrm>
          <a:prstGeom prst="rect">
            <a:avLst/>
          </a:prstGeom>
        </p:spPr>
        <p:txBody>
          <a:bodyPr anchorCtr="0" anchor="t" bIns="0" lIns="0" spcFirstLastPara="1" rIns="0" wrap="square" tIns="0">
            <a:noAutofit/>
          </a:bodyPr>
          <a:lstStyle/>
          <a:p>
            <a:pPr indent="0" lvl="0" marL="0" rtl="0" algn="l">
              <a:spcBef>
                <a:spcPts val="1400"/>
              </a:spcBef>
              <a:spcAft>
                <a:spcPts val="1200"/>
              </a:spcAft>
              <a:buNone/>
            </a:pPr>
            <a:r>
              <a:rPr lang="en"/>
              <a:t>Jared Jones</a:t>
            </a:r>
            <a:endParaRPr/>
          </a:p>
        </p:txBody>
      </p:sp>
      <p:sp>
        <p:nvSpPr>
          <p:cNvPr id="196" name="Google Shape;196;p20"/>
          <p:cNvSpPr txBox="1"/>
          <p:nvPr>
            <p:ph idx="2" type="body"/>
          </p:nvPr>
        </p:nvSpPr>
        <p:spPr>
          <a:xfrm>
            <a:off x="4572000" y="2674675"/>
            <a:ext cx="982800" cy="232500"/>
          </a:xfrm>
          <a:prstGeom prst="rect">
            <a:avLst/>
          </a:prstGeom>
        </p:spPr>
        <p:txBody>
          <a:bodyPr anchorCtr="0" anchor="t" bIns="0" lIns="0" spcFirstLastPara="1" rIns="0" wrap="square" tIns="0">
            <a:noAutofit/>
          </a:bodyPr>
          <a:lstStyle/>
          <a:p>
            <a:pPr indent="0" lvl="0" marL="0" rtl="0" algn="l">
              <a:spcBef>
                <a:spcPts val="1400"/>
              </a:spcBef>
              <a:spcAft>
                <a:spcPts val="1200"/>
              </a:spcAft>
              <a:buNone/>
            </a:pPr>
            <a:r>
              <a:rPr lang="en"/>
              <a:t>Sonal Jape</a:t>
            </a:r>
            <a:endParaRPr/>
          </a:p>
        </p:txBody>
      </p:sp>
      <p:sp>
        <p:nvSpPr>
          <p:cNvPr id="197" name="Google Shape;197;p20"/>
          <p:cNvSpPr txBox="1"/>
          <p:nvPr>
            <p:ph idx="2" type="body"/>
          </p:nvPr>
        </p:nvSpPr>
        <p:spPr>
          <a:xfrm>
            <a:off x="6144200" y="2674675"/>
            <a:ext cx="1180200" cy="232500"/>
          </a:xfrm>
          <a:prstGeom prst="rect">
            <a:avLst/>
          </a:prstGeom>
        </p:spPr>
        <p:txBody>
          <a:bodyPr anchorCtr="0" anchor="t" bIns="0" lIns="0" spcFirstLastPara="1" rIns="0" wrap="square" tIns="0">
            <a:noAutofit/>
          </a:bodyPr>
          <a:lstStyle/>
          <a:p>
            <a:pPr indent="0" lvl="0" marL="0" rtl="0" algn="l">
              <a:spcBef>
                <a:spcPts val="1400"/>
              </a:spcBef>
              <a:spcAft>
                <a:spcPts val="1200"/>
              </a:spcAft>
              <a:buNone/>
            </a:pPr>
            <a:r>
              <a:rPr lang="en"/>
              <a:t>Tyler Trocchi</a:t>
            </a:r>
            <a:endParaRPr/>
          </a:p>
        </p:txBody>
      </p:sp>
      <p:pic>
        <p:nvPicPr>
          <p:cNvPr id="198" name="Google Shape;198;p20"/>
          <p:cNvPicPr preferRelativeResize="0"/>
          <p:nvPr/>
        </p:nvPicPr>
        <p:blipFill rotWithShape="1">
          <a:blip r:embed="rId3">
            <a:alphaModFix/>
          </a:blip>
          <a:srcRect b="29282" l="13502" r="0" t="19976"/>
          <a:stretch/>
        </p:blipFill>
        <p:spPr>
          <a:xfrm>
            <a:off x="2987200" y="2092350"/>
            <a:ext cx="544500" cy="479400"/>
          </a:xfrm>
          <a:prstGeom prst="ellipse">
            <a:avLst/>
          </a:prstGeom>
          <a:noFill/>
          <a:ln>
            <a:noFill/>
          </a:ln>
        </p:spPr>
      </p:pic>
      <p:pic>
        <p:nvPicPr>
          <p:cNvPr id="199" name="Google Shape;199;p20"/>
          <p:cNvPicPr preferRelativeResize="0"/>
          <p:nvPr/>
        </p:nvPicPr>
        <p:blipFill rotWithShape="1">
          <a:blip r:embed="rId4">
            <a:alphaModFix/>
          </a:blip>
          <a:srcRect b="38562" l="0" r="0" t="-1317"/>
          <a:stretch/>
        </p:blipFill>
        <p:spPr>
          <a:xfrm>
            <a:off x="4765225" y="2092350"/>
            <a:ext cx="544500" cy="479400"/>
          </a:xfrm>
          <a:prstGeom prst="ellipse">
            <a:avLst/>
          </a:prstGeom>
          <a:noFill/>
          <a:ln>
            <a:noFill/>
          </a:ln>
        </p:spPr>
      </p:pic>
      <p:pic>
        <p:nvPicPr>
          <p:cNvPr id="200" name="Google Shape;200;p20"/>
          <p:cNvPicPr preferRelativeResize="0"/>
          <p:nvPr/>
        </p:nvPicPr>
        <p:blipFill rotWithShape="1">
          <a:blip r:embed="rId5">
            <a:alphaModFix/>
          </a:blip>
          <a:srcRect b="29880" l="0" r="0" t="11136"/>
          <a:stretch/>
        </p:blipFill>
        <p:spPr>
          <a:xfrm>
            <a:off x="6462050" y="2092350"/>
            <a:ext cx="544500" cy="479400"/>
          </a:xfrm>
          <a:prstGeom prst="ellipse">
            <a:avLst/>
          </a:prstGeom>
          <a:noFill/>
          <a:ln>
            <a:noFill/>
          </a:ln>
        </p:spPr>
      </p:pic>
      <p:sp>
        <p:nvSpPr>
          <p:cNvPr id="201" name="Google Shape;201;p20"/>
          <p:cNvSpPr txBox="1"/>
          <p:nvPr>
            <p:ph idx="1" type="subTitle"/>
          </p:nvPr>
        </p:nvSpPr>
        <p:spPr>
          <a:xfrm>
            <a:off x="494369" y="1014575"/>
            <a:ext cx="1859400" cy="254700"/>
          </a:xfrm>
          <a:prstGeom prst="rect">
            <a:avLst/>
          </a:prstGeom>
        </p:spPr>
        <p:txBody>
          <a:bodyPr anchorCtr="0" anchor="t" bIns="0" lIns="0" spcFirstLastPara="1" rIns="0" wrap="square" tIns="0">
            <a:noAutofit/>
          </a:bodyPr>
          <a:lstStyle/>
          <a:p>
            <a:pPr indent="0" lvl="0" marL="0" rtl="0" algn="l">
              <a:spcBef>
                <a:spcPts val="1400"/>
              </a:spcBef>
              <a:spcAft>
                <a:spcPts val="1200"/>
              </a:spcAft>
              <a:buNone/>
            </a:pPr>
            <a:r>
              <a:rPr lang="en"/>
              <a:t>Quantum Consulting</a:t>
            </a:r>
            <a:endParaRPr/>
          </a:p>
        </p:txBody>
      </p:sp>
      <p:pic>
        <p:nvPicPr>
          <p:cNvPr id="202" name="Google Shape;202;p20"/>
          <p:cNvPicPr preferRelativeResize="0"/>
          <p:nvPr/>
        </p:nvPicPr>
        <p:blipFill>
          <a:blip r:embed="rId6">
            <a:alphaModFix/>
          </a:blip>
          <a:stretch>
            <a:fillRect/>
          </a:stretch>
        </p:blipFill>
        <p:spPr>
          <a:xfrm>
            <a:off x="1081400" y="2092350"/>
            <a:ext cx="479400" cy="4794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0" name="Shape 340"/>
        <p:cNvGrpSpPr/>
        <p:nvPr/>
      </p:nvGrpSpPr>
      <p:grpSpPr>
        <a:xfrm>
          <a:off x="0" y="0"/>
          <a:ext cx="0" cy="0"/>
          <a:chOff x="0" y="0"/>
          <a:chExt cx="0" cy="0"/>
        </a:xfrm>
      </p:grpSpPr>
      <p:sp>
        <p:nvSpPr>
          <p:cNvPr id="341" name="Google Shape;341;p38"/>
          <p:cNvSpPr txBox="1"/>
          <p:nvPr>
            <p:ph type="title"/>
          </p:nvPr>
        </p:nvSpPr>
        <p:spPr>
          <a:xfrm>
            <a:off x="285750" y="114949"/>
            <a:ext cx="8572500" cy="4155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rPr lang="en" sz="3000">
                <a:solidFill>
                  <a:srgbClr val="0944A1"/>
                </a:solidFill>
              </a:rPr>
              <a:t>Future </a:t>
            </a:r>
            <a:r>
              <a:rPr lang="en" sz="3000">
                <a:solidFill>
                  <a:srgbClr val="0944A1"/>
                </a:solidFill>
              </a:rPr>
              <a:t>Maintenance</a:t>
            </a:r>
            <a:endParaRPr sz="3000">
              <a:solidFill>
                <a:srgbClr val="0944A1"/>
              </a:solidFill>
            </a:endParaRPr>
          </a:p>
        </p:txBody>
      </p:sp>
      <p:sp>
        <p:nvSpPr>
          <p:cNvPr id="342" name="Google Shape;342;p38"/>
          <p:cNvSpPr txBox="1"/>
          <p:nvPr>
            <p:ph idx="1" type="body"/>
          </p:nvPr>
        </p:nvSpPr>
        <p:spPr>
          <a:xfrm>
            <a:off x="285750" y="617225"/>
            <a:ext cx="8572500" cy="936900"/>
          </a:xfrm>
          <a:prstGeom prst="rect">
            <a:avLst/>
          </a:prstGeom>
        </p:spPr>
        <p:txBody>
          <a:bodyPr anchorCtr="0" anchor="t" bIns="0" lIns="0" spcFirstLastPara="1" rIns="0" wrap="square" tIns="0">
            <a:noAutofit/>
          </a:bodyPr>
          <a:lstStyle/>
          <a:p>
            <a:pPr indent="0" lvl="0" marL="457200" rtl="0" algn="l">
              <a:spcBef>
                <a:spcPts val="1400"/>
              </a:spcBef>
              <a:spcAft>
                <a:spcPts val="0"/>
              </a:spcAft>
              <a:buNone/>
            </a:pPr>
            <a:r>
              <a:t/>
            </a:r>
            <a:endParaRPr/>
          </a:p>
          <a:p>
            <a:pPr indent="0" lvl="0" marL="457200" rtl="0" algn="l">
              <a:spcBef>
                <a:spcPts val="1400"/>
              </a:spcBef>
              <a:spcAft>
                <a:spcPts val="1200"/>
              </a:spcAft>
              <a:buNone/>
            </a:pPr>
            <a:r>
              <a:t/>
            </a:r>
            <a:endParaRPr/>
          </a:p>
        </p:txBody>
      </p:sp>
      <p:sp>
        <p:nvSpPr>
          <p:cNvPr id="343" name="Google Shape;343;p38"/>
          <p:cNvSpPr txBox="1"/>
          <p:nvPr>
            <p:ph idx="4294967295" type="subTitle"/>
          </p:nvPr>
        </p:nvSpPr>
        <p:spPr>
          <a:xfrm>
            <a:off x="285750" y="547750"/>
            <a:ext cx="8572500" cy="4178400"/>
          </a:xfrm>
          <a:prstGeom prst="rect">
            <a:avLst/>
          </a:prstGeom>
          <a:noFill/>
          <a:ln>
            <a:noFill/>
          </a:ln>
        </p:spPr>
        <p:txBody>
          <a:bodyPr anchorCtr="0" anchor="t" bIns="0" lIns="0" spcFirstLastPara="1" rIns="0" wrap="square" tIns="0">
            <a:noAutofit/>
          </a:bodyPr>
          <a:lstStyle/>
          <a:p>
            <a:pPr indent="-336550" lvl="0" marL="457200" rtl="0" algn="l">
              <a:lnSpc>
                <a:spcPct val="100000"/>
              </a:lnSpc>
              <a:spcBef>
                <a:spcPts val="0"/>
              </a:spcBef>
              <a:spcAft>
                <a:spcPts val="0"/>
              </a:spcAft>
              <a:buSzPts val="1700"/>
              <a:buChar char="●"/>
            </a:pPr>
            <a:r>
              <a:rPr b="0" lang="en" sz="1700"/>
              <a:t>The res</a:t>
            </a:r>
            <a:endParaRPr b="0" sz="1700"/>
          </a:p>
        </p:txBody>
      </p:sp>
      <p:sp>
        <p:nvSpPr>
          <p:cNvPr id="344" name="Google Shape;344;p38"/>
          <p:cNvSpPr txBox="1"/>
          <p:nvPr/>
        </p:nvSpPr>
        <p:spPr>
          <a:xfrm>
            <a:off x="252075" y="865150"/>
            <a:ext cx="8572500" cy="3861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300"/>
              </a:spcBef>
              <a:spcAft>
                <a:spcPts val="0"/>
              </a:spcAft>
              <a:buClr>
                <a:schemeClr val="dk1"/>
              </a:buClr>
              <a:buSzPts val="1800"/>
              <a:buAutoNum type="arabicPeriod"/>
            </a:pPr>
            <a:r>
              <a:rPr lang="en" sz="1800">
                <a:solidFill>
                  <a:schemeClr val="dk1"/>
                </a:solidFill>
              </a:rPr>
              <a:t>Performance: Periodically check the performance of the metrics to help identify any potential issues, paying special attention to the precision value.</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lphaLcPeriod"/>
            </a:pPr>
            <a:r>
              <a:rPr lang="en" sz="1800">
                <a:solidFill>
                  <a:schemeClr val="dk1"/>
                </a:solidFill>
              </a:rPr>
              <a:t>Helps identify issues such as model drift, which could decrease the accuracy of the model</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Monitoring Data Distribution: Help identify data drift; check input data distribution over time to ensure training data represents the current state of the problem.</a:t>
            </a:r>
            <a:endParaRPr sz="1800">
              <a:solidFill>
                <a:schemeClr val="dk1"/>
              </a:solidFill>
            </a:endParaRPr>
          </a:p>
          <a:p>
            <a:pPr indent="0" lvl="0" marL="457200" rtl="0" algn="l">
              <a:lnSpc>
                <a:spcPct val="115000"/>
              </a:lnSpc>
              <a:spcBef>
                <a:spcPts val="300"/>
              </a:spcBef>
              <a:spcAft>
                <a:spcPts val="0"/>
              </a:spcAft>
              <a:buNone/>
            </a:pPr>
            <a:r>
              <a:t/>
            </a:r>
            <a:endParaRPr sz="1800">
              <a:solidFill>
                <a:schemeClr val="dk1"/>
              </a:solidFill>
            </a:endParaRPr>
          </a:p>
          <a:p>
            <a:pPr indent="0" lvl="0" marL="0" rtl="0" algn="l">
              <a:lnSpc>
                <a:spcPct val="150000"/>
              </a:lnSpc>
              <a:spcBef>
                <a:spcPts val="0"/>
              </a:spcBef>
              <a:spcAft>
                <a:spcPts val="0"/>
              </a:spcAft>
              <a:buNone/>
            </a:pPr>
            <a:r>
              <a:t/>
            </a:r>
            <a:endParaRPr sz="900">
              <a:solidFill>
                <a:srgbClr val="3367D6"/>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ph type="title"/>
          </p:nvPr>
        </p:nvSpPr>
        <p:spPr>
          <a:xfrm>
            <a:off x="2856775" y="2174525"/>
            <a:ext cx="3026700" cy="496500"/>
          </a:xfrm>
          <a:prstGeom prst="rect">
            <a:avLst/>
          </a:prstGeom>
          <a:noFill/>
          <a:ln>
            <a:noFill/>
          </a:ln>
        </p:spPr>
        <p:txBody>
          <a:bodyPr anchorCtr="0" anchor="ctr" bIns="0" lIns="0" spcFirstLastPara="1" rIns="0" wrap="square" tIns="0">
            <a:spAutoFit/>
          </a:bodyPr>
          <a:lstStyle/>
          <a:p>
            <a:pPr indent="0" lvl="0" marL="0" rtl="0" algn="ctr">
              <a:lnSpc>
                <a:spcPct val="75000"/>
              </a:lnSpc>
              <a:spcBef>
                <a:spcPts val="0"/>
              </a:spcBef>
              <a:spcAft>
                <a:spcPts val="0"/>
              </a:spcAft>
              <a:buClr>
                <a:schemeClr val="lt1"/>
              </a:buClr>
              <a:buSzPts val="4800"/>
              <a:buFont typeface="Arial"/>
              <a:buNone/>
            </a:pPr>
            <a:r>
              <a:rPr lang="en" sz="4300">
                <a:solidFill>
                  <a:schemeClr val="dk1"/>
                </a:solidFill>
              </a:rPr>
              <a:t>Q&amp;A</a:t>
            </a:r>
            <a:endParaRPr sz="43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3109425" y="1425150"/>
            <a:ext cx="2834700" cy="22164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a:solidFill>
                  <a:schemeClr val="dk1"/>
                </a:solidFill>
              </a:rPr>
              <a:t>Thank You For Your Time!</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ctrTitle"/>
          </p:nvPr>
        </p:nvSpPr>
        <p:spPr>
          <a:xfrm>
            <a:off x="302350" y="492325"/>
            <a:ext cx="1880700" cy="52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Agenda</a:t>
            </a:r>
            <a:endParaRPr sz="3600"/>
          </a:p>
        </p:txBody>
      </p:sp>
      <p:sp>
        <p:nvSpPr>
          <p:cNvPr id="208" name="Google Shape;208;p21"/>
          <p:cNvSpPr txBox="1"/>
          <p:nvPr>
            <p:ph idx="2" type="body"/>
          </p:nvPr>
        </p:nvSpPr>
        <p:spPr>
          <a:xfrm>
            <a:off x="326550" y="1182650"/>
            <a:ext cx="8490900" cy="2898000"/>
          </a:xfrm>
          <a:prstGeom prst="rect">
            <a:avLst/>
          </a:prstGeom>
        </p:spPr>
        <p:txBody>
          <a:bodyPr anchorCtr="0" anchor="t" bIns="0" lIns="0" spcFirstLastPara="1" rIns="0" wrap="square" tIns="0">
            <a:noAutofit/>
          </a:bodyPr>
          <a:lstStyle/>
          <a:p>
            <a:pPr indent="0" lvl="0" marL="0" rtl="0" algn="l">
              <a:spcBef>
                <a:spcPts val="1400"/>
              </a:spcBef>
              <a:spcAft>
                <a:spcPts val="0"/>
              </a:spcAft>
              <a:buNone/>
            </a:pPr>
            <a:r>
              <a:t/>
            </a:r>
            <a:endParaRPr b="0" sz="2100"/>
          </a:p>
          <a:p>
            <a:pPr indent="-355600" lvl="0" marL="457200" rtl="0" algn="l">
              <a:spcBef>
                <a:spcPts val="1400"/>
              </a:spcBef>
              <a:spcAft>
                <a:spcPts val="0"/>
              </a:spcAft>
              <a:buSzPts val="2000"/>
              <a:buChar char="-"/>
            </a:pPr>
            <a:r>
              <a:rPr b="0" lang="en" sz="2100"/>
              <a:t>Business Overview</a:t>
            </a:r>
            <a:endParaRPr b="0" sz="2100"/>
          </a:p>
          <a:p>
            <a:pPr indent="-355600" lvl="0" marL="457200" rtl="0" algn="l">
              <a:spcBef>
                <a:spcPts val="0"/>
              </a:spcBef>
              <a:spcAft>
                <a:spcPts val="0"/>
              </a:spcAft>
              <a:buSzPts val="2000"/>
              <a:buChar char="-"/>
            </a:pPr>
            <a:r>
              <a:rPr b="0" lang="en" sz="2100"/>
              <a:t>Data Collection and </a:t>
            </a:r>
            <a:r>
              <a:rPr b="0" lang="en" sz="2100"/>
              <a:t>Preparation</a:t>
            </a:r>
            <a:endParaRPr b="0" sz="2100"/>
          </a:p>
          <a:p>
            <a:pPr indent="-355600" lvl="0" marL="457200" rtl="0" algn="l">
              <a:spcBef>
                <a:spcPts val="0"/>
              </a:spcBef>
              <a:spcAft>
                <a:spcPts val="0"/>
              </a:spcAft>
              <a:buSzPts val="2000"/>
              <a:buChar char="-"/>
            </a:pPr>
            <a:r>
              <a:rPr b="0" lang="en" sz="2100"/>
              <a:t>Data Exploration and Analysis </a:t>
            </a:r>
            <a:endParaRPr b="0" sz="2100"/>
          </a:p>
          <a:p>
            <a:pPr indent="-355600" lvl="0" marL="457200" rtl="0" algn="l">
              <a:spcBef>
                <a:spcPts val="0"/>
              </a:spcBef>
              <a:spcAft>
                <a:spcPts val="0"/>
              </a:spcAft>
              <a:buSzPts val="2000"/>
              <a:buChar char="-"/>
            </a:pPr>
            <a:r>
              <a:rPr b="0" lang="en" sz="2100"/>
              <a:t>Model and Evaluation</a:t>
            </a:r>
            <a:endParaRPr b="0" sz="2100"/>
          </a:p>
          <a:p>
            <a:pPr indent="-355600" lvl="0" marL="457200" rtl="0" algn="l">
              <a:spcBef>
                <a:spcPts val="0"/>
              </a:spcBef>
              <a:spcAft>
                <a:spcPts val="0"/>
              </a:spcAft>
              <a:buSzPts val="2000"/>
              <a:buChar char="-"/>
            </a:pPr>
            <a:r>
              <a:rPr b="0" lang="en" sz="2100"/>
              <a:t>Key </a:t>
            </a:r>
            <a:r>
              <a:rPr b="0" lang="en" sz="2100"/>
              <a:t>Takeaways</a:t>
            </a:r>
            <a:endParaRPr b="0" sz="2100"/>
          </a:p>
          <a:p>
            <a:pPr indent="-355600" lvl="0" marL="457200" rtl="0" algn="l">
              <a:spcBef>
                <a:spcPts val="0"/>
              </a:spcBef>
              <a:spcAft>
                <a:spcPts val="0"/>
              </a:spcAft>
              <a:buSzPts val="2000"/>
              <a:buChar char="-"/>
            </a:pPr>
            <a:r>
              <a:rPr b="0" lang="en" sz="2100"/>
              <a:t>Q&amp;A</a:t>
            </a:r>
            <a:endParaRPr b="0"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22"/>
          <p:cNvSpPr txBox="1"/>
          <p:nvPr>
            <p:ph type="ctrTitle"/>
          </p:nvPr>
        </p:nvSpPr>
        <p:spPr>
          <a:xfrm>
            <a:off x="375725" y="326025"/>
            <a:ext cx="3957900" cy="717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4800"/>
              <a:buFont typeface="Arial"/>
              <a:buNone/>
            </a:pPr>
            <a:r>
              <a:rPr b="0" lang="en" sz="3600">
                <a:solidFill>
                  <a:schemeClr val="dk1"/>
                </a:solidFill>
                <a:latin typeface="Lato"/>
                <a:ea typeface="Lato"/>
                <a:cs typeface="Lato"/>
                <a:sym typeface="Lato"/>
              </a:rPr>
              <a:t>Business Overview</a:t>
            </a:r>
            <a:endParaRPr b="0" sz="3600">
              <a:solidFill>
                <a:schemeClr val="dk1"/>
              </a:solidFill>
              <a:latin typeface="Lato"/>
              <a:ea typeface="Lato"/>
              <a:cs typeface="Lato"/>
              <a:sym typeface="Lato"/>
            </a:endParaRPr>
          </a:p>
        </p:txBody>
      </p:sp>
      <p:sp>
        <p:nvSpPr>
          <p:cNvPr id="214" name="Google Shape;214;p22"/>
          <p:cNvSpPr txBox="1"/>
          <p:nvPr>
            <p:ph idx="2" type="body"/>
          </p:nvPr>
        </p:nvSpPr>
        <p:spPr>
          <a:xfrm>
            <a:off x="5679217" y="4360406"/>
            <a:ext cx="4614900" cy="232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1200"/>
              </a:spcAft>
              <a:buClr>
                <a:schemeClr val="lt1"/>
              </a:buClr>
              <a:buSzPts val="1300"/>
              <a:buNone/>
            </a:pPr>
            <a:r>
              <a:rPr lang="en"/>
              <a:t>  </a:t>
            </a:r>
            <a:endParaRPr/>
          </a:p>
        </p:txBody>
      </p:sp>
      <p:pic>
        <p:nvPicPr>
          <p:cNvPr descr="File:Data analytics WP20.png - Wikimedia Commons" id="215" name="Google Shape;215;p22"/>
          <p:cNvPicPr preferRelativeResize="0"/>
          <p:nvPr/>
        </p:nvPicPr>
        <p:blipFill>
          <a:blip r:embed="rId3">
            <a:alphaModFix/>
          </a:blip>
          <a:stretch>
            <a:fillRect/>
          </a:stretch>
        </p:blipFill>
        <p:spPr>
          <a:xfrm>
            <a:off x="7086225" y="251150"/>
            <a:ext cx="1887324" cy="1467100"/>
          </a:xfrm>
          <a:prstGeom prst="rect">
            <a:avLst/>
          </a:prstGeom>
          <a:noFill/>
          <a:ln>
            <a:noFill/>
          </a:ln>
        </p:spPr>
      </p:pic>
      <p:sp>
        <p:nvSpPr>
          <p:cNvPr id="216" name="Google Shape;216;p22"/>
          <p:cNvSpPr txBox="1"/>
          <p:nvPr/>
        </p:nvSpPr>
        <p:spPr>
          <a:xfrm>
            <a:off x="1006200" y="1088375"/>
            <a:ext cx="5941200" cy="31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Business Requirements Summary:</a:t>
            </a:r>
            <a:endParaRPr b="1" sz="1300"/>
          </a:p>
          <a:p>
            <a:pPr indent="-298450" lvl="0" marL="457200" rtl="0" algn="l">
              <a:lnSpc>
                <a:spcPct val="115000"/>
              </a:lnSpc>
              <a:spcBef>
                <a:spcPts val="1200"/>
              </a:spcBef>
              <a:spcAft>
                <a:spcPts val="0"/>
              </a:spcAft>
              <a:buSzPts val="1100"/>
              <a:buChar char="●"/>
            </a:pPr>
            <a:r>
              <a:rPr b="1" lang="en" sz="1100"/>
              <a:t>Objective</a:t>
            </a:r>
            <a:r>
              <a:rPr lang="en" sz="1100"/>
              <a:t>: Facilitate peer-to-peer loans by connecting borrowers with investors.</a:t>
            </a:r>
            <a:endParaRPr sz="1100"/>
          </a:p>
          <a:p>
            <a:pPr indent="-298450" lvl="0" marL="457200" rtl="0" algn="l">
              <a:lnSpc>
                <a:spcPct val="115000"/>
              </a:lnSpc>
              <a:spcBef>
                <a:spcPts val="0"/>
              </a:spcBef>
              <a:spcAft>
                <a:spcPts val="0"/>
              </a:spcAft>
              <a:buSzPts val="1100"/>
              <a:buChar char="●"/>
            </a:pPr>
            <a:r>
              <a:rPr b="1" lang="en" sz="1100"/>
              <a:t>Investor Focus</a:t>
            </a:r>
            <a:r>
              <a:rPr lang="en" sz="1100"/>
              <a:t>: Attract investors by ensuring loans are given to borrowers with a high likelihood of repayment.</a:t>
            </a:r>
            <a:endParaRPr sz="1100"/>
          </a:p>
          <a:p>
            <a:pPr indent="-298450" lvl="0" marL="457200" rtl="0" algn="l">
              <a:lnSpc>
                <a:spcPct val="115000"/>
              </a:lnSpc>
              <a:spcBef>
                <a:spcPts val="0"/>
              </a:spcBef>
              <a:spcAft>
                <a:spcPts val="0"/>
              </a:spcAft>
              <a:buSzPts val="1100"/>
              <a:buChar char="●"/>
            </a:pPr>
            <a:r>
              <a:rPr b="1" lang="en" sz="1100"/>
              <a:t>Goal</a:t>
            </a:r>
            <a:r>
              <a:rPr lang="en" sz="1100"/>
              <a:t>: Maintain high-quality borrower profiles to encourage investor trust and maximize returns.</a:t>
            </a:r>
            <a:endParaRPr sz="1100"/>
          </a:p>
          <a:p>
            <a:pPr indent="0" lvl="0" marL="0" rtl="0" algn="l">
              <a:lnSpc>
                <a:spcPct val="115000"/>
              </a:lnSpc>
              <a:spcBef>
                <a:spcPts val="1400"/>
              </a:spcBef>
              <a:spcAft>
                <a:spcPts val="0"/>
              </a:spcAft>
              <a:buNone/>
            </a:pPr>
            <a:r>
              <a:rPr b="1" lang="en" sz="1300"/>
              <a:t>Key Issues:</a:t>
            </a:r>
            <a:endParaRPr b="1" sz="1300"/>
          </a:p>
          <a:p>
            <a:pPr indent="-298450" lvl="0" marL="457200" rtl="0" algn="l">
              <a:lnSpc>
                <a:spcPct val="115000"/>
              </a:lnSpc>
              <a:spcBef>
                <a:spcPts val="1200"/>
              </a:spcBef>
              <a:spcAft>
                <a:spcPts val="0"/>
              </a:spcAft>
              <a:buSzPts val="1100"/>
              <a:buChar char="●"/>
            </a:pPr>
            <a:r>
              <a:rPr b="1" lang="en" sz="1100"/>
              <a:t>NPA (Non-Performing Assets) Mitigation</a:t>
            </a:r>
            <a:r>
              <a:rPr lang="en" sz="1100"/>
              <a:t>: Prioritize due diligence in loan approvals to minimize loan defaults and reduce NPAs.</a:t>
            </a:r>
            <a:endParaRPr sz="1100"/>
          </a:p>
          <a:p>
            <a:pPr indent="-298450" lvl="0" marL="457200" rtl="0" algn="l">
              <a:lnSpc>
                <a:spcPct val="115000"/>
              </a:lnSpc>
              <a:spcBef>
                <a:spcPts val="0"/>
              </a:spcBef>
              <a:spcAft>
                <a:spcPts val="0"/>
              </a:spcAft>
              <a:buSzPts val="1100"/>
              <a:buChar char="●"/>
            </a:pPr>
            <a:r>
              <a:rPr b="1" lang="en" sz="1100"/>
              <a:t>Risk Management</a:t>
            </a:r>
            <a:r>
              <a:rPr lang="en" sz="1100"/>
              <a:t>: Enhance borrower evaluation processes to identify and support low-risk profiles effectively.</a:t>
            </a:r>
            <a:endParaRPr sz="1300">
              <a:solidFill>
                <a:srgbClr val="0D1117"/>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ctrTitle"/>
          </p:nvPr>
        </p:nvSpPr>
        <p:spPr>
          <a:xfrm>
            <a:off x="427700" y="330377"/>
            <a:ext cx="6858000" cy="6255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4800"/>
              <a:buFont typeface="Arial"/>
              <a:buNone/>
            </a:pPr>
            <a:r>
              <a:rPr lang="en" sz="3600"/>
              <a:t>Data Collection</a:t>
            </a:r>
            <a:endParaRPr sz="3600"/>
          </a:p>
        </p:txBody>
      </p:sp>
      <p:sp>
        <p:nvSpPr>
          <p:cNvPr id="222" name="Google Shape;222;p23"/>
          <p:cNvSpPr txBox="1"/>
          <p:nvPr>
            <p:ph idx="1" type="subTitle"/>
          </p:nvPr>
        </p:nvSpPr>
        <p:spPr>
          <a:xfrm>
            <a:off x="427700" y="1114425"/>
            <a:ext cx="8267400" cy="911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700"/>
          </a:p>
          <a:p>
            <a:pPr indent="-336550" lvl="0" marL="457200" rtl="0" algn="l">
              <a:spcBef>
                <a:spcPts val="1200"/>
              </a:spcBef>
              <a:spcAft>
                <a:spcPts val="0"/>
              </a:spcAft>
              <a:buSzPts val="1700"/>
              <a:buChar char="●"/>
            </a:pPr>
            <a:r>
              <a:rPr b="0" lang="en" sz="1700"/>
              <a:t>The </a:t>
            </a:r>
            <a:r>
              <a:rPr b="0" lang="en" sz="1700"/>
              <a:t>dataset</a:t>
            </a:r>
            <a:r>
              <a:rPr b="0" lang="en" sz="1700"/>
              <a:t> </a:t>
            </a:r>
            <a:r>
              <a:rPr b="0" lang="en" sz="1700"/>
              <a:t>contains</a:t>
            </a:r>
            <a:r>
              <a:rPr b="0" lang="en" sz="1700"/>
              <a:t> 9578 rows × 14 columns. </a:t>
            </a:r>
            <a:endParaRPr b="0" sz="1700"/>
          </a:p>
          <a:p>
            <a:pPr indent="0" lvl="0" marL="914400" rtl="0" algn="l">
              <a:spcBef>
                <a:spcPts val="1200"/>
              </a:spcBef>
              <a:spcAft>
                <a:spcPts val="0"/>
              </a:spcAft>
              <a:buNone/>
            </a:pPr>
            <a:r>
              <a:rPr b="0" lang="en" sz="1700"/>
              <a:t>	</a:t>
            </a:r>
            <a:endParaRPr b="0" sz="1700"/>
          </a:p>
          <a:p>
            <a:pPr indent="-336550" lvl="1" marL="914400" rtl="0" algn="ctr">
              <a:spcBef>
                <a:spcPts val="1200"/>
              </a:spcBef>
              <a:spcAft>
                <a:spcPts val="0"/>
              </a:spcAft>
              <a:buSzPts val="1700"/>
              <a:buChar char="○"/>
            </a:pPr>
            <a:r>
              <a:t/>
            </a:r>
            <a:endParaRPr b="0" sz="1700"/>
          </a:p>
          <a:p>
            <a:pPr indent="0" lvl="0" marL="914400" rtl="0" algn="l">
              <a:spcBef>
                <a:spcPts val="1200"/>
              </a:spcBef>
              <a:spcAft>
                <a:spcPts val="1200"/>
              </a:spcAft>
              <a:buNone/>
            </a:pPr>
            <a:r>
              <a:t/>
            </a:r>
            <a:endParaRPr b="0" sz="1700"/>
          </a:p>
        </p:txBody>
      </p:sp>
      <p:pic>
        <p:nvPicPr>
          <p:cNvPr id="223" name="Google Shape;223;p23"/>
          <p:cNvPicPr preferRelativeResize="0"/>
          <p:nvPr/>
        </p:nvPicPr>
        <p:blipFill>
          <a:blip r:embed="rId3">
            <a:alphaModFix/>
          </a:blip>
          <a:stretch>
            <a:fillRect/>
          </a:stretch>
        </p:blipFill>
        <p:spPr>
          <a:xfrm>
            <a:off x="204100" y="2026125"/>
            <a:ext cx="8598850" cy="2166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ctrTitle"/>
          </p:nvPr>
        </p:nvSpPr>
        <p:spPr>
          <a:xfrm>
            <a:off x="427700" y="-82475"/>
            <a:ext cx="8452800" cy="1038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4800"/>
              <a:buFont typeface="Arial"/>
              <a:buNone/>
            </a:pPr>
            <a:r>
              <a:rPr lang="en" sz="3600"/>
              <a:t> Data Preprocessing </a:t>
            </a:r>
            <a:endParaRPr sz="3600"/>
          </a:p>
        </p:txBody>
      </p:sp>
      <p:sp>
        <p:nvSpPr>
          <p:cNvPr id="229" name="Google Shape;229;p24"/>
          <p:cNvSpPr txBox="1"/>
          <p:nvPr/>
        </p:nvSpPr>
        <p:spPr>
          <a:xfrm>
            <a:off x="874550" y="1070875"/>
            <a:ext cx="7146000" cy="32841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Char char="●"/>
            </a:pPr>
            <a:r>
              <a:rPr lang="en" sz="2100">
                <a:solidFill>
                  <a:schemeClr val="lt1"/>
                </a:solidFill>
              </a:rPr>
              <a:t>No missing values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One hot encoded the ‘purpose’ feature, which gives the reason for taking out a loan for a total of 20 columns.</a:t>
            </a:r>
            <a:endParaRPr sz="2100">
              <a:solidFill>
                <a:schemeClr val="lt1"/>
              </a:solidFill>
            </a:endParaRPr>
          </a:p>
        </p:txBody>
      </p:sp>
      <p:pic>
        <p:nvPicPr>
          <p:cNvPr id="230" name="Google Shape;230;p24"/>
          <p:cNvPicPr preferRelativeResize="0"/>
          <p:nvPr/>
        </p:nvPicPr>
        <p:blipFill>
          <a:blip r:embed="rId3">
            <a:alphaModFix/>
          </a:blip>
          <a:stretch>
            <a:fillRect/>
          </a:stretch>
        </p:blipFill>
        <p:spPr>
          <a:xfrm>
            <a:off x="542150" y="2944475"/>
            <a:ext cx="8059698" cy="1196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25"/>
          <p:cNvSpPr txBox="1"/>
          <p:nvPr>
            <p:ph type="ctrTitle"/>
          </p:nvPr>
        </p:nvSpPr>
        <p:spPr>
          <a:xfrm>
            <a:off x="1052400" y="1971750"/>
            <a:ext cx="6743400" cy="600000"/>
          </a:xfrm>
          <a:prstGeom prst="rect">
            <a:avLst/>
          </a:prstGeom>
          <a:noFill/>
          <a:ln>
            <a:noFill/>
          </a:ln>
        </p:spPr>
        <p:txBody>
          <a:bodyPr anchorCtr="0" anchor="b" bIns="0" lIns="0" spcFirstLastPara="1" rIns="0" wrap="square" tIns="0">
            <a:noAutofit/>
          </a:bodyPr>
          <a:lstStyle/>
          <a:p>
            <a:pPr indent="0" lvl="0" marL="0" rtl="0" algn="ctr">
              <a:lnSpc>
                <a:spcPct val="80000"/>
              </a:lnSpc>
              <a:spcBef>
                <a:spcPts val="0"/>
              </a:spcBef>
              <a:spcAft>
                <a:spcPts val="0"/>
              </a:spcAft>
              <a:buClr>
                <a:schemeClr val="lt1"/>
              </a:buClr>
              <a:buSzPts val="4800"/>
              <a:buFont typeface="Arial"/>
              <a:buNone/>
            </a:pPr>
            <a:r>
              <a:rPr b="0" lang="en" sz="3600">
                <a:solidFill>
                  <a:schemeClr val="dk1"/>
                </a:solidFill>
                <a:latin typeface="Lato"/>
                <a:ea typeface="Lato"/>
                <a:cs typeface="Lato"/>
                <a:sym typeface="Lato"/>
              </a:rPr>
              <a:t>Exploratory Data Analysis</a:t>
            </a:r>
            <a:endParaRPr b="0" sz="3600">
              <a:solidFill>
                <a:schemeClr val="dk1"/>
              </a:solidFill>
              <a:latin typeface="Lato"/>
              <a:ea typeface="Lato"/>
              <a:cs typeface="Lato"/>
              <a:sym typeface="Lato"/>
            </a:endParaRPr>
          </a:p>
        </p:txBody>
      </p:sp>
      <p:sp>
        <p:nvSpPr>
          <p:cNvPr id="236" name="Google Shape;236;p25"/>
          <p:cNvSpPr txBox="1"/>
          <p:nvPr>
            <p:ph idx="2" type="body"/>
          </p:nvPr>
        </p:nvSpPr>
        <p:spPr>
          <a:xfrm>
            <a:off x="5679217" y="4360406"/>
            <a:ext cx="4614900" cy="232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1200"/>
              </a:spcAft>
              <a:buClr>
                <a:schemeClr val="lt1"/>
              </a:buClr>
              <a:buSzPts val="1300"/>
              <a:buNone/>
            </a:pPr>
            <a:r>
              <a:rPr lang="en"/>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ctrTitle"/>
          </p:nvPr>
        </p:nvSpPr>
        <p:spPr>
          <a:xfrm>
            <a:off x="427700" y="-82475"/>
            <a:ext cx="8452800" cy="1038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4800"/>
              <a:buFont typeface="Arial"/>
              <a:buNone/>
            </a:pPr>
            <a:r>
              <a:rPr lang="en" sz="3600"/>
              <a:t> Data </a:t>
            </a:r>
            <a:r>
              <a:rPr lang="en" sz="3600"/>
              <a:t>Transformation</a:t>
            </a:r>
            <a:endParaRPr sz="3600"/>
          </a:p>
        </p:txBody>
      </p:sp>
      <p:sp>
        <p:nvSpPr>
          <p:cNvPr id="242" name="Google Shape;242;p26"/>
          <p:cNvSpPr txBox="1"/>
          <p:nvPr/>
        </p:nvSpPr>
        <p:spPr>
          <a:xfrm>
            <a:off x="846750" y="1098675"/>
            <a:ext cx="6822900" cy="29463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Char char="●"/>
            </a:pPr>
            <a:r>
              <a:rPr lang="en" sz="2100">
                <a:solidFill>
                  <a:schemeClr val="lt1"/>
                </a:solidFill>
              </a:rPr>
              <a:t>W</a:t>
            </a:r>
            <a:r>
              <a:rPr lang="en" sz="2100">
                <a:solidFill>
                  <a:schemeClr val="lt1"/>
                </a:solidFill>
              </a:rPr>
              <a:t>e</a:t>
            </a:r>
            <a:r>
              <a:rPr lang="en" sz="2100">
                <a:solidFill>
                  <a:schemeClr val="lt1"/>
                </a:solidFill>
              </a:rPr>
              <a:t> used the Yeo-Johnson transform to normalize </a:t>
            </a:r>
            <a:r>
              <a:rPr lang="en" sz="2100">
                <a:solidFill>
                  <a:schemeClr val="lt1"/>
                </a:solidFill>
              </a:rPr>
              <a:t>highly</a:t>
            </a:r>
            <a:r>
              <a:rPr lang="en" sz="2100">
                <a:solidFill>
                  <a:schemeClr val="lt1"/>
                </a:solidFill>
              </a:rPr>
              <a:t> </a:t>
            </a:r>
            <a:r>
              <a:rPr lang="en" sz="2100">
                <a:solidFill>
                  <a:schemeClr val="lt1"/>
                </a:solidFill>
              </a:rPr>
              <a:t>skewed features, reducing the effect of outliers on the logistic regression and SVM model.</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Used ANOVA for feature selection: selected features with the 5, 10, and 15 highest ANOVA f-value scores.</a:t>
            </a:r>
            <a:endParaRPr sz="2100">
              <a:solidFill>
                <a:schemeClr val="lt1"/>
              </a:solidFill>
            </a:endParaRPr>
          </a:p>
          <a:p>
            <a:pPr indent="0" lvl="0" marL="457200" rtl="0" algn="l">
              <a:spcBef>
                <a:spcPts val="0"/>
              </a:spcBef>
              <a:spcAft>
                <a:spcPts val="0"/>
              </a:spcAft>
              <a:buNone/>
            </a:pPr>
            <a:r>
              <a:t/>
            </a:r>
            <a:endParaRPr sz="21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ctrTitle"/>
          </p:nvPr>
        </p:nvSpPr>
        <p:spPr>
          <a:xfrm>
            <a:off x="427700" y="-82475"/>
            <a:ext cx="8452800" cy="1038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4800"/>
              <a:buFont typeface="Arial"/>
              <a:buNone/>
            </a:pPr>
            <a:r>
              <a:rPr lang="en" sz="3600"/>
              <a:t> EDA Graphs </a:t>
            </a:r>
            <a:endParaRPr sz="3600"/>
          </a:p>
        </p:txBody>
      </p:sp>
      <p:pic>
        <p:nvPicPr>
          <p:cNvPr id="248" name="Google Shape;248;p27"/>
          <p:cNvPicPr preferRelativeResize="0"/>
          <p:nvPr/>
        </p:nvPicPr>
        <p:blipFill>
          <a:blip r:embed="rId3">
            <a:alphaModFix/>
          </a:blip>
          <a:stretch>
            <a:fillRect/>
          </a:stretch>
        </p:blipFill>
        <p:spPr>
          <a:xfrm>
            <a:off x="427702" y="1098675"/>
            <a:ext cx="2556999" cy="2121900"/>
          </a:xfrm>
          <a:prstGeom prst="rect">
            <a:avLst/>
          </a:prstGeom>
          <a:noFill/>
          <a:ln>
            <a:noFill/>
          </a:ln>
        </p:spPr>
      </p:pic>
      <p:pic>
        <p:nvPicPr>
          <p:cNvPr id="249" name="Google Shape;249;p27"/>
          <p:cNvPicPr preferRelativeResize="0"/>
          <p:nvPr/>
        </p:nvPicPr>
        <p:blipFill>
          <a:blip r:embed="rId4">
            <a:alphaModFix/>
          </a:blip>
          <a:stretch>
            <a:fillRect/>
          </a:stretch>
        </p:blipFill>
        <p:spPr>
          <a:xfrm>
            <a:off x="3251901" y="1098675"/>
            <a:ext cx="2557001" cy="2242728"/>
          </a:xfrm>
          <a:prstGeom prst="rect">
            <a:avLst/>
          </a:prstGeom>
          <a:noFill/>
          <a:ln>
            <a:noFill/>
          </a:ln>
        </p:spPr>
      </p:pic>
      <p:pic>
        <p:nvPicPr>
          <p:cNvPr id="250" name="Google Shape;250;p27"/>
          <p:cNvPicPr preferRelativeResize="0"/>
          <p:nvPr/>
        </p:nvPicPr>
        <p:blipFill>
          <a:blip r:embed="rId5">
            <a:alphaModFix/>
          </a:blip>
          <a:stretch>
            <a:fillRect/>
          </a:stretch>
        </p:blipFill>
        <p:spPr>
          <a:xfrm>
            <a:off x="6118825" y="1098675"/>
            <a:ext cx="2731625" cy="21218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